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tags/tag2.xml" ContentType="application/vnd.openxmlformats-officedocument.presentationml.tags+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82" r:id="rId3"/>
    <p:sldId id="787" r:id="rId4"/>
    <p:sldId id="889" r:id="rId5"/>
    <p:sldId id="890" r:id="rId6"/>
    <p:sldId id="892" r:id="rId7"/>
    <p:sldId id="895" r:id="rId8"/>
    <p:sldId id="896" r:id="rId9"/>
    <p:sldId id="846" r:id="rId10"/>
    <p:sldId id="893" r:id="rId11"/>
    <p:sldId id="894" r:id="rId12"/>
    <p:sldId id="602"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87"/>
            <p14:sldId id="889"/>
            <p14:sldId id="890"/>
            <p14:sldId id="892"/>
            <p14:sldId id="895"/>
            <p14:sldId id="896"/>
            <p14:sldId id="846"/>
            <p14:sldId id="893"/>
            <p14:sldId id="894"/>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447" autoAdjust="0"/>
  </p:normalViewPr>
  <p:slideViewPr>
    <p:cSldViewPr snapToGrid="0">
      <p:cViewPr varScale="1">
        <p:scale>
          <a:sx n="114" d="100"/>
          <a:sy n="114" d="100"/>
        </p:scale>
        <p:origin x="624" y="12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30.537"/>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30.922"/>
    </inkml:context>
    <inkml:brush xml:id="br0">
      <inkml:brushProperty name="width" value="0.05" units="cm"/>
      <inkml:brushProperty name="height" value="0.05" units="cm"/>
      <inkml:brushProperty name="ignorePressure" value="1"/>
    </inkml:brush>
  </inkml:definitions>
  <inkml:trace contextRef="#ctx0" brushRef="#br0">1 0,'0'0</inkml:trace>
  <inkml:trace contextRef="#ctx0" brushRef="#br0" timeOffset="1">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31.279"/>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31.622"/>
    </inkml:context>
    <inkml:brush xml:id="br0">
      <inkml:brushProperty name="width" value="0.05" units="cm"/>
      <inkml:brushProperty name="height" value="0.05" units="cm"/>
      <inkml:brushProperty name="ignorePressure" value="1"/>
    </inkml:brush>
  </inkml:definitions>
  <inkml:trace contextRef="#ctx0" brushRef="#br0">0 0,'0'0</inkml:trace>
  <inkml:trace contextRef="#ctx0" brushRef="#br0" timeOffset="1">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50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857"/>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101"/>
    </inkml:context>
    <inkml:brush xml:id="br0">
      <inkml:brushProperty name="width" value="0.05" units="cm"/>
      <inkml:brushProperty name="height" value="0.05" units="cm"/>
      <inkml:brushProperty name="ignorePressure" value="1"/>
    </inkml:brush>
  </inkml:definitions>
  <inkml:trace contextRef="#ctx0" brushRef="#br0">1 24,'0'-4,"0"-5,0-2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537"/>
    </inkml:context>
    <inkml:brush xml:id="br0">
      <inkml:brushProperty name="width" value="0.05" units="cm"/>
      <inkml:brushProperty name="height" value="0.05" units="cm"/>
      <inkml:brushProperty name="ignorePressure" value="1"/>
    </inkml:brush>
  </inkml:definitions>
  <inkml:trace contextRef="#ctx0" brushRef="#br0">20 62,'-4'0,"-2"-4,1-5,1-5,5 0,6 2,3 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5:00.106"/>
    </inkml:context>
    <inkml:brush xml:id="br0">
      <inkml:brushProperty name="width" value="0.05" units="cm"/>
      <inkml:brushProperty name="height" value="0.05" units="cm"/>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2021-08-13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Powers of 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Powers of 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Powers of matrices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Powers of 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Powers of 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Powers of matrices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Powers of 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Powers of matrices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Powers of 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Powers of 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Powers of matrices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audio" Target="../media/media3.m4a"/><Relationship Id="rId7" Type="http://schemas.openxmlformats.org/officeDocument/2006/relationships/customXml" Target="../ink/ink2.xml"/><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customXml" Target="../ink/ink1.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customXml" Target="../ink/ink4.xml"/></Relationships>
</file>

<file path=ppt/slides/_rels/slide4.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image" Target="../media/image8.png"/><Relationship Id="rId3" Type="http://schemas.openxmlformats.org/officeDocument/2006/relationships/audio" Target="../media/media4.m4a"/><Relationship Id="rId7" Type="http://schemas.openxmlformats.org/officeDocument/2006/relationships/customXml" Target="../ink/ink6.xml"/><Relationship Id="rId12" Type="http://schemas.openxmlformats.org/officeDocument/2006/relationships/customXml" Target="../ink/ink9.xml"/><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customXml" Target="../ink/ink5.xml"/><Relationship Id="rId10" Type="http://schemas.openxmlformats.org/officeDocument/2006/relationships/customXml" Target="../ink/ink8.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audio" Target="../media/media6.m4a"/><Relationship Id="rId7" Type="http://schemas.openxmlformats.org/officeDocument/2006/relationships/oleObject" Target="../embeddings/oleObject2.bin"/><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audio" Target="../media/media7.m4a"/><Relationship Id="rId7" Type="http://schemas.openxmlformats.org/officeDocument/2006/relationships/oleObject" Target="../embeddings/oleObject4.bin"/><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4.wmf"/><Relationship Id="rId5" Type="http://schemas.openxmlformats.org/officeDocument/2006/relationships/oleObject" Target="../embeddings/oleObject3.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audio" Target="../media/media8.m4a"/><Relationship Id="rId7" Type="http://schemas.openxmlformats.org/officeDocument/2006/relationships/oleObject" Target="../embeddings/oleObject6.bin"/><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6.wmf"/><Relationship Id="rId5" Type="http://schemas.openxmlformats.org/officeDocument/2006/relationships/oleObject" Target="../embeddings/oleObject5.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Powers of matrices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46EC7E93-A301-4310-BCE6-1D2476711F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763"/>
    </mc:Choice>
    <mc:Fallback>
      <p:transition spd="slow" advTm="9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Avoiding the inverse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We’ve mentioned before:</a:t>
            </a:r>
            <a:br>
              <a:rPr lang="en-US" dirty="0"/>
            </a:br>
            <a:r>
              <a:rPr lang="en-US" dirty="0"/>
              <a:t>             don’t calculate the inverse unless it is straight-forward</a:t>
            </a:r>
          </a:p>
          <a:p>
            <a:pPr lvl="1"/>
            <a:r>
              <a:rPr lang="en-US" dirty="0"/>
              <a:t>The inverse of a diagonal matrix is that diagonal matrix with the reciprocals of the diagonal entries</a:t>
            </a:r>
          </a:p>
          <a:p>
            <a:pPr lvl="1"/>
            <a:r>
              <a:rPr lang="en-US" dirty="0"/>
              <a:t>The inverse of an isometric operator is its adjoint</a:t>
            </a:r>
          </a:p>
          <a:p>
            <a:pPr lvl="2"/>
            <a:r>
              <a:rPr lang="en-US" dirty="0"/>
              <a:t>For a real orthogonal matrix, the inverse is the transpose</a:t>
            </a:r>
          </a:p>
          <a:p>
            <a:pPr lvl="2"/>
            <a:r>
              <a:rPr lang="en-US" dirty="0"/>
              <a:t>For a complex unitary matrix,</a:t>
            </a:r>
            <a:br>
              <a:rPr lang="en-US" dirty="0"/>
            </a:br>
            <a:r>
              <a:rPr lang="en-US" dirty="0"/>
              <a:t>                 the inverse is the conjugate transpose</a:t>
            </a:r>
          </a:p>
          <a:p>
            <a:pPr lvl="1"/>
            <a:r>
              <a:rPr lang="en-US" dirty="0"/>
              <a:t>Question:</a:t>
            </a:r>
          </a:p>
          <a:p>
            <a:pPr lvl="2"/>
            <a:r>
              <a:rPr lang="en-US" dirty="0"/>
              <a:t>What if the matrix is neither of these?</a:t>
            </a:r>
          </a:p>
          <a:p>
            <a:pPr lvl="2"/>
            <a:endParaRPr lang="en-US" i="1" dirty="0"/>
          </a:p>
        </p:txBody>
      </p:sp>
      <p:sp>
        <p:nvSpPr>
          <p:cNvPr id="4" name="Footer Placeholder 3"/>
          <p:cNvSpPr>
            <a:spLocks noGrp="1"/>
          </p:cNvSpPr>
          <p:nvPr>
            <p:ph type="ftr" sz="quarter" idx="11"/>
          </p:nvPr>
        </p:nvSpPr>
        <p:spPr/>
        <p:txBody>
          <a:bodyPr/>
          <a:lstStyle/>
          <a:p>
            <a:r>
              <a:rPr lang="en-US"/>
              <a:t>Powers of 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pic>
        <p:nvPicPr>
          <p:cNvPr id="6" name="Audio 5">
            <a:hlinkClick r:id="" action="ppaction://media"/>
            <a:extLst>
              <a:ext uri="{FF2B5EF4-FFF2-40B4-BE49-F238E27FC236}">
                <a16:creationId xmlns:a16="http://schemas.microsoft.com/office/drawing/2014/main" id="{9109B8A4-3423-4214-B90E-2A78015C88E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20009836"/>
      </p:ext>
    </p:extLst>
  </p:cSld>
  <p:clrMapOvr>
    <a:masterClrMapping/>
  </p:clrMapOvr>
  <mc:AlternateContent xmlns:mc="http://schemas.openxmlformats.org/markup-compatibility/2006">
    <mc:Choice xmlns:p14="http://schemas.microsoft.com/office/powerpoint/2010/main" Requires="p14">
      <p:transition spd="slow" p14:dur="2000" advTm="68121"/>
    </mc:Choice>
    <mc:Fallback>
      <p:transition spd="slow" advTm="68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Avoiding the inverse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We can perform these calculations without explicit</a:t>
            </a:r>
            <a:br>
              <a:rPr lang="en-US" dirty="0"/>
            </a:br>
            <a:r>
              <a:rPr lang="en-US" dirty="0"/>
              <a:t>calculations of the matrix inverse</a:t>
            </a:r>
          </a:p>
          <a:p>
            <a:pPr lvl="1"/>
            <a:r>
              <a:rPr lang="en-US" dirty="0"/>
              <a:t>Suppose that </a:t>
            </a:r>
            <a:r>
              <a:rPr lang="en-US" i="1" dirty="0"/>
              <a:t>A</a:t>
            </a:r>
            <a:r>
              <a:rPr lang="en-US" dirty="0"/>
              <a:t> is not self-adjoint; that is,</a:t>
            </a:r>
          </a:p>
          <a:p>
            <a:pPr lvl="2"/>
            <a:r>
              <a:rPr lang="en-US" dirty="0"/>
              <a:t>If </a:t>
            </a:r>
            <a:r>
              <a:rPr lang="en-US" i="1" dirty="0"/>
              <a:t>A</a:t>
            </a:r>
            <a:r>
              <a:rPr lang="en-US" dirty="0"/>
              <a:t> is a real matrix, it is not symmetric,</a:t>
            </a:r>
          </a:p>
          <a:p>
            <a:pPr lvl="2"/>
            <a:r>
              <a:rPr lang="en-US" dirty="0"/>
              <a:t>If  </a:t>
            </a:r>
            <a:r>
              <a:rPr lang="en-US" i="1" dirty="0"/>
              <a:t>A</a:t>
            </a:r>
            <a:r>
              <a:rPr lang="en-US" dirty="0"/>
              <a:t> is a complex matrix, it is not conjugate symmetric</a:t>
            </a:r>
          </a:p>
          <a:p>
            <a:pPr lvl="1"/>
            <a:r>
              <a:rPr lang="en-US" dirty="0"/>
              <a:t>In calculate </a:t>
            </a:r>
            <a:r>
              <a:rPr lang="en-US" b="1" dirty="0">
                <a:latin typeface="Times New Roman" panose="02020603050405020304" pitchFamily="18" charset="0"/>
              </a:rPr>
              <a:t>v</a:t>
            </a:r>
            <a:r>
              <a:rPr lang="en-US" dirty="0">
                <a:latin typeface="Times New Roman" panose="02020603050405020304" pitchFamily="18" charset="0"/>
              </a:rPr>
              <a:t> = </a:t>
            </a:r>
            <a:r>
              <a:rPr lang="en-US" i="1" dirty="0">
                <a:latin typeface="Times New Roman" panose="02020603050405020304" pitchFamily="18" charset="0"/>
              </a:rPr>
              <a:t>A</a:t>
            </a:r>
            <a:r>
              <a:rPr lang="en-US" i="1" baseline="30000" dirty="0">
                <a:latin typeface="Times New Roman" panose="02020603050405020304" pitchFamily="18" charset="0"/>
              </a:rPr>
              <a:t>n</a:t>
            </a:r>
            <a:r>
              <a:rPr lang="en-US" b="1" dirty="0">
                <a:latin typeface="Times New Roman" panose="02020603050405020304" pitchFamily="18" charset="0"/>
              </a:rPr>
              <a:t>u</a:t>
            </a:r>
            <a:r>
              <a:rPr lang="en-US" dirty="0"/>
              <a:t>, assuming we can diagonalize the matrix,</a:t>
            </a:r>
            <a:br>
              <a:rPr lang="en-US" dirty="0"/>
            </a:br>
            <a:r>
              <a:rPr lang="en-US" dirty="0"/>
              <a:t>	we calculate </a:t>
            </a:r>
            <a:r>
              <a:rPr lang="en-US" b="1" dirty="0">
                <a:latin typeface="Times New Roman" panose="02020603050405020304" pitchFamily="18" charset="0"/>
              </a:rPr>
              <a:t>v</a:t>
            </a:r>
            <a:r>
              <a:rPr lang="en-US" dirty="0">
                <a:latin typeface="Times New Roman" panose="02020603050405020304" pitchFamily="18" charset="0"/>
              </a:rPr>
              <a:t> = (</a:t>
            </a:r>
            <a:r>
              <a:rPr lang="en-US" i="1" dirty="0" err="1">
                <a:latin typeface="Times New Roman" panose="02020603050405020304" pitchFamily="18" charset="0"/>
              </a:rPr>
              <a:t>UD</a:t>
            </a:r>
            <a:r>
              <a:rPr lang="en-US" i="1" baseline="30000" dirty="0" err="1">
                <a:latin typeface="Times New Roman" panose="02020603050405020304" pitchFamily="18" charset="0"/>
              </a:rPr>
              <a:t>n</a:t>
            </a:r>
            <a:r>
              <a:rPr lang="en-US" i="1" dirty="0" err="1">
                <a:latin typeface="Times New Roman" panose="02020603050405020304" pitchFamily="18" charset="0"/>
              </a:rPr>
              <a:t>U</a:t>
            </a:r>
            <a:r>
              <a:rPr lang="en-US" i="1" dirty="0">
                <a:latin typeface="Times New Roman" panose="02020603050405020304" pitchFamily="18" charset="0"/>
              </a:rPr>
              <a:t> </a:t>
            </a:r>
            <a:r>
              <a:rPr lang="en-US" baseline="30000" dirty="0">
                <a:latin typeface="Times New Roman" panose="02020603050405020304" pitchFamily="18" charset="0"/>
              </a:rPr>
              <a:t>–1</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Times New Roman" panose="02020603050405020304" pitchFamily="18" charset="0"/>
              </a:rPr>
              <a:t>U</a:t>
            </a:r>
            <a:r>
              <a:rPr lang="en-US" dirty="0">
                <a:latin typeface="Times New Roman" panose="02020603050405020304" pitchFamily="18" charset="0"/>
              </a:rPr>
              <a:t>(</a:t>
            </a:r>
            <a:r>
              <a:rPr lang="en-US" i="1" dirty="0" err="1">
                <a:latin typeface="Times New Roman" panose="02020603050405020304" pitchFamily="18" charset="0"/>
              </a:rPr>
              <a:t>D</a:t>
            </a:r>
            <a:r>
              <a:rPr lang="en-US" i="1" baseline="30000" dirty="0" err="1">
                <a:latin typeface="Times New Roman" panose="02020603050405020304" pitchFamily="18" charset="0"/>
              </a:rPr>
              <a:t>n</a:t>
            </a:r>
            <a:r>
              <a:rPr lang="en-US" dirty="0">
                <a:latin typeface="Times New Roman" panose="02020603050405020304" pitchFamily="18" charset="0"/>
              </a:rPr>
              <a:t> (</a:t>
            </a:r>
            <a:r>
              <a:rPr lang="en-US" i="1" dirty="0">
                <a:latin typeface="Times New Roman" panose="02020603050405020304" pitchFamily="18" charset="0"/>
              </a:rPr>
              <a:t>U </a:t>
            </a:r>
            <a:r>
              <a:rPr lang="en-US" baseline="30000" dirty="0">
                <a:latin typeface="Times New Roman" panose="02020603050405020304" pitchFamily="18" charset="0"/>
              </a:rPr>
              <a:t>–1</a:t>
            </a:r>
            <a:r>
              <a:rPr lang="en-US" b="1" dirty="0">
                <a:latin typeface="Times New Roman" panose="02020603050405020304" pitchFamily="18" charset="0"/>
              </a:rPr>
              <a:t>u</a:t>
            </a:r>
            <a:r>
              <a:rPr lang="en-US" dirty="0">
                <a:latin typeface="Times New Roman" panose="02020603050405020304" pitchFamily="18" charset="0"/>
              </a:rPr>
              <a:t>))</a:t>
            </a:r>
          </a:p>
          <a:p>
            <a:pPr lvl="1"/>
            <a:r>
              <a:rPr lang="en-US" dirty="0"/>
              <a:t>Let </a:t>
            </a:r>
            <a:r>
              <a:rPr lang="en-US" b="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U </a:t>
            </a:r>
            <a:r>
              <a:rPr lang="en-US" baseline="30000" dirty="0">
                <a:latin typeface="Times New Roman" panose="02020603050405020304" pitchFamily="18" charset="0"/>
              </a:rPr>
              <a:t>–1</a:t>
            </a:r>
            <a:r>
              <a:rPr lang="en-US" b="1" dirty="0">
                <a:latin typeface="Times New Roman" panose="02020603050405020304" pitchFamily="18" charset="0"/>
              </a:rPr>
              <a:t>u</a:t>
            </a:r>
            <a:r>
              <a:rPr lang="en-US" dirty="0"/>
              <a:t>, and therefore </a:t>
            </a:r>
            <a:r>
              <a:rPr lang="en-US" i="1" dirty="0" err="1">
                <a:latin typeface="Times New Roman" panose="02020603050405020304" pitchFamily="18" charset="0"/>
              </a:rPr>
              <a:t>U</a:t>
            </a:r>
            <a:r>
              <a:rPr lang="en-US" b="1" dirty="0" err="1">
                <a:latin typeface="Times New Roman" panose="02020603050405020304" pitchFamily="18" charset="0"/>
              </a:rPr>
              <a:t>y</a:t>
            </a:r>
            <a:r>
              <a:rPr lang="en-US" dirty="0">
                <a:latin typeface="Times New Roman" panose="02020603050405020304" pitchFamily="18" charset="0"/>
              </a:rPr>
              <a:t> = </a:t>
            </a:r>
            <a:r>
              <a:rPr lang="en-US" b="1" dirty="0">
                <a:latin typeface="Times New Roman" panose="02020603050405020304" pitchFamily="18" charset="0"/>
              </a:rPr>
              <a:t>u</a:t>
            </a:r>
            <a:endParaRPr lang="en-US" dirty="0">
              <a:latin typeface="Times New Roman" panose="02020603050405020304" pitchFamily="18" charset="0"/>
            </a:endParaRPr>
          </a:p>
          <a:p>
            <a:pPr lvl="1"/>
            <a:r>
              <a:rPr lang="en-US" dirty="0"/>
              <a:t>Solve the system of linear equations for </a:t>
            </a:r>
            <a:r>
              <a:rPr lang="en-US" b="1" dirty="0">
                <a:latin typeface="Times New Roman" panose="02020603050405020304" pitchFamily="18" charset="0"/>
              </a:rPr>
              <a:t>y</a:t>
            </a:r>
            <a:endParaRPr lang="en-US" dirty="0">
              <a:latin typeface="Times New Roman" panose="02020603050405020304" pitchFamily="18" charset="0"/>
            </a:endParaRPr>
          </a:p>
          <a:p>
            <a:pPr lvl="1"/>
            <a:r>
              <a:rPr lang="en-US" dirty="0"/>
              <a:t>Finally, calculate </a:t>
            </a:r>
            <a:r>
              <a:rPr lang="en-US" b="1" dirty="0">
                <a:latin typeface="Times New Roman" panose="02020603050405020304" pitchFamily="18" charset="0"/>
              </a:rPr>
              <a:t>v</a:t>
            </a:r>
            <a:r>
              <a:rPr lang="en-US" dirty="0">
                <a:latin typeface="Times New Roman" panose="02020603050405020304" pitchFamily="18" charset="0"/>
              </a:rPr>
              <a:t> = </a:t>
            </a:r>
            <a:r>
              <a:rPr lang="en-US" i="1" dirty="0">
                <a:latin typeface="Times New Roman" panose="02020603050405020304" pitchFamily="18" charset="0"/>
              </a:rPr>
              <a:t>U</a:t>
            </a:r>
            <a:r>
              <a:rPr lang="en-US" dirty="0">
                <a:latin typeface="Times New Roman" panose="02020603050405020304" pitchFamily="18" charset="0"/>
              </a:rPr>
              <a:t>(</a:t>
            </a:r>
            <a:r>
              <a:rPr lang="en-US" i="1" dirty="0" err="1">
                <a:latin typeface="Times New Roman" panose="02020603050405020304" pitchFamily="18" charset="0"/>
              </a:rPr>
              <a:t>D</a:t>
            </a:r>
            <a:r>
              <a:rPr lang="en-US" i="1" baseline="30000" dirty="0" err="1">
                <a:latin typeface="Times New Roman" panose="02020603050405020304" pitchFamily="18" charset="0"/>
              </a:rPr>
              <a:t>n</a:t>
            </a:r>
            <a:r>
              <a:rPr lang="en-US" b="1" dirty="0" err="1">
                <a:latin typeface="Times New Roman" panose="02020603050405020304" pitchFamily="18" charset="0"/>
              </a:rPr>
              <a:t>y</a:t>
            </a:r>
            <a:r>
              <a:rPr lang="en-US" dirty="0">
                <a:latin typeface="Times New Roman" panose="02020603050405020304" pitchFamily="18" charset="0"/>
              </a:rPr>
              <a:t>)</a:t>
            </a:r>
          </a:p>
          <a:p>
            <a:pPr lvl="2"/>
            <a:endParaRPr lang="en-US" i="1" dirty="0"/>
          </a:p>
          <a:p>
            <a:pPr lvl="2"/>
            <a:endParaRPr lang="en-US" i="1" dirty="0"/>
          </a:p>
        </p:txBody>
      </p:sp>
      <p:sp>
        <p:nvSpPr>
          <p:cNvPr id="4" name="Footer Placeholder 3"/>
          <p:cNvSpPr>
            <a:spLocks noGrp="1"/>
          </p:cNvSpPr>
          <p:nvPr>
            <p:ph type="ftr" sz="quarter" idx="11"/>
          </p:nvPr>
        </p:nvSpPr>
        <p:spPr/>
        <p:txBody>
          <a:bodyPr/>
          <a:lstStyle/>
          <a:p>
            <a:r>
              <a:rPr lang="en-US"/>
              <a:t>Powers of 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pic>
        <p:nvPicPr>
          <p:cNvPr id="6" name="Audio 5">
            <a:hlinkClick r:id="" action="ppaction://media"/>
            <a:extLst>
              <a:ext uri="{FF2B5EF4-FFF2-40B4-BE49-F238E27FC236}">
                <a16:creationId xmlns:a16="http://schemas.microsoft.com/office/drawing/2014/main" id="{8CBF130F-6F0B-4AB5-8F27-403B2D53ED0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30277633"/>
      </p:ext>
    </p:extLst>
  </p:cSld>
  <p:clrMapOvr>
    <a:masterClrMapping/>
  </p:clrMapOvr>
  <mc:AlternateContent xmlns:mc="http://schemas.openxmlformats.org/markup-compatibility/2006">
    <mc:Choice xmlns:p14="http://schemas.microsoft.com/office/powerpoint/2010/main" Requires="p14">
      <p:transition spd="slow" p14:dur="2000" advTm="155159"/>
    </mc:Choice>
    <mc:Fallback>
      <p:transition spd="slow" advTm="155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how to use the eigenvalue decomposition to calculate </a:t>
            </a:r>
            <a:r>
              <a:rPr lang="en-US" i="1" dirty="0">
                <a:latin typeface="Times New Roman" panose="02020603050405020304" pitchFamily="18" charset="0"/>
              </a:rPr>
              <a:t>A</a:t>
            </a:r>
            <a:r>
              <a:rPr lang="en-US" i="1" baseline="30000" dirty="0">
                <a:latin typeface="Times New Roman" panose="02020603050405020304" pitchFamily="18" charset="0"/>
              </a:rPr>
              <a:t>k</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t> for different values of </a:t>
            </a:r>
            <a:r>
              <a:rPr lang="en-US" i="1" dirty="0">
                <a:latin typeface="Times New Roman" panose="02020603050405020304" pitchFamily="18" charset="0"/>
              </a:rPr>
              <a:t>k</a:t>
            </a:r>
            <a:endParaRPr lang="en-US" dirty="0">
              <a:latin typeface="Times New Roman" panose="02020603050405020304" pitchFamily="18" charset="0"/>
            </a:endParaRPr>
          </a:p>
          <a:p>
            <a:pPr lvl="1"/>
            <a:r>
              <a:rPr lang="en-US" dirty="0"/>
              <a:t>Understand that this results in more accurate answers,</a:t>
            </a:r>
            <a:br>
              <a:rPr lang="en-US" dirty="0"/>
            </a:br>
            <a:r>
              <a:rPr lang="en-US" dirty="0"/>
              <a:t>	with often fewer computations</a:t>
            </a:r>
          </a:p>
          <a:p>
            <a:pPr lvl="2"/>
            <a:r>
              <a:rPr lang="en-US" dirty="0"/>
              <a:t>This is especially the case if we only want to calculate the occasional </a:t>
            </a:r>
            <a:r>
              <a:rPr lang="en-US" i="1" dirty="0"/>
              <a:t>A</a:t>
            </a:r>
            <a:r>
              <a:rPr lang="en-US" i="1" baseline="30000" dirty="0"/>
              <a:t>k</a:t>
            </a:r>
            <a:r>
              <a:rPr lang="en-US" b="1" dirty="0"/>
              <a:t>u</a:t>
            </a:r>
            <a:r>
              <a:rPr lang="en-US" baseline="-25000" dirty="0"/>
              <a:t>0</a:t>
            </a:r>
            <a:endParaRPr lang="en-US" dirty="0"/>
          </a:p>
          <a:p>
            <a:pPr lvl="1"/>
            <a:r>
              <a:rPr lang="en-US" dirty="0"/>
              <a:t>Understand that, as with </a:t>
            </a:r>
            <a:r>
              <a:rPr lang="en-US" i="1" dirty="0"/>
              <a:t>PLU </a:t>
            </a:r>
            <a:r>
              <a:rPr lang="en-US" dirty="0"/>
              <a:t>decomposition,</a:t>
            </a:r>
            <a:br>
              <a:rPr lang="en-US" dirty="0"/>
            </a:br>
            <a:r>
              <a:rPr lang="en-US" dirty="0"/>
              <a:t>	we can still calculate this without explicitly calculating the 	inverse of the matrix</a:t>
            </a:r>
          </a:p>
          <a:p>
            <a:pPr lvl="1"/>
            <a:endParaRPr lang="en-US" dirty="0"/>
          </a:p>
        </p:txBody>
      </p:sp>
      <p:sp>
        <p:nvSpPr>
          <p:cNvPr id="4" name="Footer Placeholder 3"/>
          <p:cNvSpPr>
            <a:spLocks noGrp="1"/>
          </p:cNvSpPr>
          <p:nvPr>
            <p:ph type="ftr" sz="quarter" idx="11"/>
          </p:nvPr>
        </p:nvSpPr>
        <p:spPr/>
        <p:txBody>
          <a:bodyPr/>
          <a:lstStyle/>
          <a:p>
            <a:r>
              <a:rPr lang="en-US"/>
              <a:t>Powers of 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8" name="Audio 7">
            <a:hlinkClick r:id="" action="ppaction://media"/>
            <a:extLst>
              <a:ext uri="{FF2B5EF4-FFF2-40B4-BE49-F238E27FC236}">
                <a16:creationId xmlns:a16="http://schemas.microsoft.com/office/drawing/2014/main" id="{07440C98-8B32-4F0D-A9FE-6D433E7133A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78319"/>
    </mc:Choice>
    <mc:Fallback>
      <p:transition spd="slow" advTm="78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a:t>
            </a:r>
            <a:r>
              <a:rPr lang="en-US" sz="1900" dirty="0"/>
              <a:t>https://en.wikipedia.org/wiki/Diagonalizable_matrix#Diagonalization</a:t>
            </a:r>
          </a:p>
        </p:txBody>
      </p:sp>
      <p:sp>
        <p:nvSpPr>
          <p:cNvPr id="4" name="Footer Placeholder 3"/>
          <p:cNvSpPr>
            <a:spLocks noGrp="1"/>
          </p:cNvSpPr>
          <p:nvPr>
            <p:ph type="ftr" sz="quarter" idx="11"/>
          </p:nvPr>
        </p:nvSpPr>
        <p:spPr/>
        <p:txBody>
          <a:bodyPr/>
          <a:lstStyle/>
          <a:p>
            <a:r>
              <a:rPr lang="en-US"/>
              <a:t>Powers of 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Powers of 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Powers of 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Powers of 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Discuss calculating </a:t>
            </a:r>
            <a:r>
              <a:rPr lang="en-US" i="1" dirty="0">
                <a:latin typeface="Times New Roman" panose="02020603050405020304" pitchFamily="18" charset="0"/>
              </a:rPr>
              <a:t>A</a:t>
            </a:r>
            <a:r>
              <a:rPr lang="en-US" i="1" baseline="30000" dirty="0">
                <a:latin typeface="Times New Roman" panose="02020603050405020304" pitchFamily="18" charset="0"/>
              </a:rPr>
              <a:t>k</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t> for different values of </a:t>
            </a:r>
            <a:r>
              <a:rPr lang="en-US" i="1" dirty="0">
                <a:latin typeface="Times New Roman" panose="02020603050405020304" pitchFamily="18" charset="0"/>
              </a:rPr>
              <a:t>k</a:t>
            </a:r>
            <a:endParaRPr lang="en-US" dirty="0">
              <a:latin typeface="Times New Roman" panose="02020603050405020304" pitchFamily="18" charset="0"/>
            </a:endParaRPr>
          </a:p>
          <a:p>
            <a:pPr lvl="1"/>
            <a:r>
              <a:rPr lang="en-US" dirty="0"/>
              <a:t>See how using an eigenvalue decomposition aids us in this calculation</a:t>
            </a:r>
          </a:p>
          <a:p>
            <a:pPr lvl="1"/>
            <a:r>
              <a:rPr lang="en-US" dirty="0"/>
              <a:t>Observe that this results in fewer computations,</a:t>
            </a:r>
            <a:br>
              <a:rPr lang="en-US" dirty="0"/>
            </a:br>
            <a:r>
              <a:rPr lang="en-US" dirty="0"/>
              <a:t>		and therefore, both faster and with less numeric error</a:t>
            </a:r>
          </a:p>
          <a:p>
            <a:pPr lvl="1"/>
            <a:r>
              <a:rPr lang="en-US" dirty="0"/>
              <a:t>See that we can use this approach even if </a:t>
            </a:r>
            <a:r>
              <a:rPr lang="en-US" i="1" dirty="0">
                <a:latin typeface="Times New Roman" panose="02020603050405020304" pitchFamily="18" charset="0"/>
              </a:rPr>
              <a:t>A</a:t>
            </a:r>
            <a:r>
              <a:rPr lang="en-US" dirty="0"/>
              <a:t> is not self-adjoint</a:t>
            </a:r>
          </a:p>
          <a:p>
            <a:pPr lvl="2"/>
            <a:r>
              <a:rPr lang="en-US" dirty="0"/>
              <a:t>Not symmetric if it is a real matrix,</a:t>
            </a:r>
            <a:br>
              <a:rPr lang="en-US" dirty="0"/>
            </a:br>
            <a:r>
              <a:rPr lang="en-US" dirty="0"/>
              <a:t>	and not conjugate symmetric if it is a complex matrix</a:t>
            </a:r>
          </a:p>
        </p:txBody>
      </p:sp>
      <p:sp>
        <p:nvSpPr>
          <p:cNvPr id="4" name="Footer Placeholder 3"/>
          <p:cNvSpPr>
            <a:spLocks noGrp="1"/>
          </p:cNvSpPr>
          <p:nvPr>
            <p:ph type="ftr" sz="quarter" idx="11"/>
          </p:nvPr>
        </p:nvSpPr>
        <p:spPr/>
        <p:txBody>
          <a:bodyPr/>
          <a:lstStyle/>
          <a:p>
            <a:r>
              <a:rPr lang="en-US"/>
              <a:t>Powers of 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5A2E2EAE-EC1E-4269-ACDC-4BEEF603FE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68005"/>
    </mc:Choice>
    <mc:Fallback>
      <p:transition spd="slow" advTm="68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Powers of a 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some situations, a matrix may represent a transition from one state to the next</a:t>
            </a:r>
          </a:p>
          <a:p>
            <a:pPr lvl="1"/>
            <a:r>
              <a:rPr lang="en-US" dirty="0"/>
              <a:t>If </a:t>
            </a:r>
            <a:r>
              <a:rPr lang="en-US" i="1" dirty="0"/>
              <a:t>A</a:t>
            </a:r>
            <a:r>
              <a:rPr lang="en-US" dirty="0"/>
              <a:t> is such a matrix, and </a:t>
            </a:r>
            <a:r>
              <a:rPr lang="en-US" b="1" dirty="0"/>
              <a:t>u</a:t>
            </a:r>
            <a:r>
              <a:rPr lang="en-US" baseline="-25000" dirty="0"/>
              <a:t>0</a:t>
            </a:r>
            <a:r>
              <a:rPr lang="en-US" dirty="0"/>
              <a:t> is the initial state,</a:t>
            </a:r>
            <a:br>
              <a:rPr lang="en-US" dirty="0"/>
            </a:br>
            <a:r>
              <a:rPr lang="en-US" dirty="0"/>
              <a:t>	then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latin typeface="Times New Roman" panose="02020603050405020304" pitchFamily="18" charset="0"/>
              </a:rPr>
              <a:t> </a:t>
            </a:r>
            <a:r>
              <a:rPr lang="en-US" dirty="0"/>
              <a:t>is the next state</a:t>
            </a:r>
          </a:p>
          <a:p>
            <a:pPr lvl="1"/>
            <a:r>
              <a:rPr lang="en-US" dirty="0"/>
              <a:t>In general, if </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t> is the current state, </a:t>
            </a:r>
            <a:r>
              <a:rPr lang="en-US" b="1" dirty="0">
                <a:latin typeface="Times New Roman" panose="02020603050405020304" pitchFamily="18" charset="0"/>
              </a:rPr>
              <a:t>u</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i="1" baseline="-25000" dirty="0">
                <a:latin typeface="Times New Roman" panose="02020603050405020304" pitchFamily="18" charset="0"/>
              </a:rPr>
              <a:t>k</a:t>
            </a:r>
            <a:r>
              <a:rPr lang="en-US" dirty="0"/>
              <a:t> is the next</a:t>
            </a:r>
          </a:p>
          <a:p>
            <a:pPr lvl="1"/>
            <a:r>
              <a:rPr lang="en-US" dirty="0"/>
              <a:t>Alternatively, we could make a direct calculation: </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A</a:t>
            </a:r>
            <a:r>
              <a:rPr lang="en-US" i="1" baseline="30000" dirty="0">
                <a:latin typeface="Times New Roman" panose="02020603050405020304" pitchFamily="18" charset="0"/>
              </a:rPr>
              <a:t>k</a:t>
            </a:r>
            <a:r>
              <a:rPr lang="en-US" b="1" dirty="0">
                <a:latin typeface="Times New Roman" panose="02020603050405020304" pitchFamily="18" charset="0"/>
              </a:rPr>
              <a:t>u</a:t>
            </a:r>
            <a:r>
              <a:rPr lang="en-US" baseline="-25000" dirty="0">
                <a:latin typeface="Times New Roman" panose="02020603050405020304" pitchFamily="18" charset="0"/>
              </a:rPr>
              <a:t>0</a:t>
            </a:r>
          </a:p>
          <a:p>
            <a:pPr lvl="1"/>
            <a:r>
              <a:rPr lang="en-US" dirty="0"/>
              <a:t>Issues:</a:t>
            </a:r>
          </a:p>
          <a:p>
            <a:pPr lvl="2"/>
            <a:r>
              <a:rPr lang="en-US" dirty="0"/>
              <a:t>Matrix exponentiation is expensive</a:t>
            </a:r>
          </a:p>
          <a:p>
            <a:pPr lvl="2"/>
            <a:r>
              <a:rPr lang="en-US" dirty="0"/>
              <a:t>There are many floating-point operations,</a:t>
            </a:r>
            <a:br>
              <a:rPr lang="en-US" dirty="0"/>
            </a:br>
            <a:r>
              <a:rPr lang="en-US" dirty="0"/>
              <a:t>	so numeric error can quickly affect the results</a:t>
            </a:r>
          </a:p>
          <a:p>
            <a:pPr lvl="1"/>
            <a:endParaRPr lang="en-US" dirty="0"/>
          </a:p>
          <a:p>
            <a:endParaRPr lang="en-US" dirty="0"/>
          </a:p>
        </p:txBody>
      </p:sp>
      <p:sp>
        <p:nvSpPr>
          <p:cNvPr id="4" name="Footer Placeholder 3"/>
          <p:cNvSpPr>
            <a:spLocks noGrp="1"/>
          </p:cNvSpPr>
          <p:nvPr>
            <p:ph type="ftr" sz="quarter" idx="11"/>
          </p:nvPr>
        </p:nvSpPr>
        <p:spPr/>
        <p:txBody>
          <a:bodyPr/>
          <a:lstStyle/>
          <a:p>
            <a:r>
              <a:rPr lang="en-US"/>
              <a:t>Powers of 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pSp>
        <p:nvGrpSpPr>
          <p:cNvPr id="11" name="Group 10">
            <a:extLst>
              <a:ext uri="{FF2B5EF4-FFF2-40B4-BE49-F238E27FC236}">
                <a16:creationId xmlns:a16="http://schemas.microsoft.com/office/drawing/2014/main" id="{942C264D-10E1-4E69-B7D9-AD5D560684B7}"/>
              </a:ext>
            </a:extLst>
          </p:cNvPr>
          <p:cNvGrpSpPr/>
          <p:nvPr/>
        </p:nvGrpSpPr>
        <p:grpSpPr>
          <a:xfrm>
            <a:off x="3304803" y="4445947"/>
            <a:ext cx="360" cy="360"/>
            <a:chOff x="3304803" y="4445947"/>
            <a:chExt cx="360" cy="360"/>
          </a:xfrm>
        </p:grpSpPr>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25794F52-8AEC-42FC-A5FA-F93F15DE3727}"/>
                    </a:ext>
                  </a:extLst>
                </p14:cNvPr>
                <p14:cNvContentPartPr/>
                <p14:nvPr/>
              </p14:nvContentPartPr>
              <p14:xfrm>
                <a:off x="3304803" y="4445947"/>
                <a:ext cx="360" cy="360"/>
              </p14:xfrm>
            </p:contentPart>
          </mc:Choice>
          <mc:Fallback>
            <p:pic>
              <p:nvPicPr>
                <p:cNvPr id="5" name="Ink 4">
                  <a:extLst>
                    <a:ext uri="{FF2B5EF4-FFF2-40B4-BE49-F238E27FC236}">
                      <a16:creationId xmlns:a16="http://schemas.microsoft.com/office/drawing/2014/main" id="{25794F52-8AEC-42FC-A5FA-F93F15DE3727}"/>
                    </a:ext>
                  </a:extLst>
                </p:cNvPr>
                <p:cNvPicPr/>
                <p:nvPr/>
              </p:nvPicPr>
              <p:blipFill>
                <a:blip r:embed="rId6"/>
                <a:stretch>
                  <a:fillRect/>
                </a:stretch>
              </p:blipFill>
              <p:spPr>
                <a:xfrm>
                  <a:off x="3296163" y="4436947"/>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8533EAB4-0C1E-439E-B2E3-C97C02B1CA05}"/>
                    </a:ext>
                  </a:extLst>
                </p14:cNvPr>
                <p14:cNvContentPartPr/>
                <p14:nvPr/>
              </p14:nvContentPartPr>
              <p14:xfrm>
                <a:off x="3304803" y="4445947"/>
                <a:ext cx="360" cy="360"/>
              </p14:xfrm>
            </p:contentPart>
          </mc:Choice>
          <mc:Fallback>
            <p:pic>
              <p:nvPicPr>
                <p:cNvPr id="6" name="Ink 5">
                  <a:extLst>
                    <a:ext uri="{FF2B5EF4-FFF2-40B4-BE49-F238E27FC236}">
                      <a16:creationId xmlns:a16="http://schemas.microsoft.com/office/drawing/2014/main" id="{8533EAB4-0C1E-439E-B2E3-C97C02B1CA05}"/>
                    </a:ext>
                  </a:extLst>
                </p:cNvPr>
                <p:cNvPicPr/>
                <p:nvPr/>
              </p:nvPicPr>
              <p:blipFill>
                <a:blip r:embed="rId6"/>
                <a:stretch>
                  <a:fillRect/>
                </a:stretch>
              </p:blipFill>
              <p:spPr>
                <a:xfrm>
                  <a:off x="3296163" y="4436947"/>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9" name="Ink 8">
                  <a:extLst>
                    <a:ext uri="{FF2B5EF4-FFF2-40B4-BE49-F238E27FC236}">
                      <a16:creationId xmlns:a16="http://schemas.microsoft.com/office/drawing/2014/main" id="{E04637C3-1863-4ED8-B8E7-04CEAA3C8947}"/>
                    </a:ext>
                  </a:extLst>
                </p14:cNvPr>
                <p14:cNvContentPartPr/>
                <p14:nvPr/>
              </p14:nvContentPartPr>
              <p14:xfrm>
                <a:off x="3304803" y="4445947"/>
                <a:ext cx="360" cy="360"/>
              </p14:xfrm>
            </p:contentPart>
          </mc:Choice>
          <mc:Fallback>
            <p:pic>
              <p:nvPicPr>
                <p:cNvPr id="9" name="Ink 8">
                  <a:extLst>
                    <a:ext uri="{FF2B5EF4-FFF2-40B4-BE49-F238E27FC236}">
                      <a16:creationId xmlns:a16="http://schemas.microsoft.com/office/drawing/2014/main" id="{E04637C3-1863-4ED8-B8E7-04CEAA3C8947}"/>
                    </a:ext>
                  </a:extLst>
                </p:cNvPr>
                <p:cNvPicPr/>
                <p:nvPr/>
              </p:nvPicPr>
              <p:blipFill>
                <a:blip r:embed="rId6"/>
                <a:stretch>
                  <a:fillRect/>
                </a:stretch>
              </p:blipFill>
              <p:spPr>
                <a:xfrm>
                  <a:off x="3296163" y="4436947"/>
                  <a:ext cx="18000" cy="18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0E59C71B-29C4-4A3A-B31B-CD77F99D53E4}"/>
                  </a:ext>
                </a:extLst>
              </p14:cNvPr>
              <p14:cNvContentPartPr/>
              <p14:nvPr/>
            </p14:nvContentPartPr>
            <p14:xfrm>
              <a:off x="3162243" y="4387267"/>
              <a:ext cx="360" cy="360"/>
            </p14:xfrm>
          </p:contentPart>
        </mc:Choice>
        <mc:Fallback>
          <p:pic>
            <p:nvPicPr>
              <p:cNvPr id="10" name="Ink 9">
                <a:extLst>
                  <a:ext uri="{FF2B5EF4-FFF2-40B4-BE49-F238E27FC236}">
                    <a16:creationId xmlns:a16="http://schemas.microsoft.com/office/drawing/2014/main" id="{0E59C71B-29C4-4A3A-B31B-CD77F99D53E4}"/>
                  </a:ext>
                </a:extLst>
              </p:cNvPr>
              <p:cNvPicPr/>
              <p:nvPr/>
            </p:nvPicPr>
            <p:blipFill>
              <a:blip r:embed="rId6"/>
              <a:stretch>
                <a:fillRect/>
              </a:stretch>
            </p:blipFill>
            <p:spPr>
              <a:xfrm>
                <a:off x="3153243" y="4378267"/>
                <a:ext cx="18000" cy="18000"/>
              </a:xfrm>
              <a:prstGeom prst="rect">
                <a:avLst/>
              </a:prstGeom>
            </p:spPr>
          </p:pic>
        </mc:Fallback>
      </mc:AlternateContent>
      <p:pic>
        <p:nvPicPr>
          <p:cNvPr id="14" name="Audio 13">
            <a:hlinkClick r:id="" action="ppaction://media"/>
            <a:extLst>
              <a:ext uri="{FF2B5EF4-FFF2-40B4-BE49-F238E27FC236}">
                <a16:creationId xmlns:a16="http://schemas.microsoft.com/office/drawing/2014/main" id="{4AD578A6-1FAF-416D-9AC3-648EDB8321E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79963708"/>
      </p:ext>
    </p:extLst>
  </p:cSld>
  <p:clrMapOvr>
    <a:masterClrMapping/>
  </p:clrMapOvr>
  <mc:AlternateContent xmlns:mc="http://schemas.openxmlformats.org/markup-compatibility/2006">
    <mc:Choice xmlns:p14="http://schemas.microsoft.com/office/powerpoint/2010/main" Requires="p14">
      <p:transition spd="slow" p14:dur="2000" advTm="149191"/>
    </mc:Choice>
    <mc:Fallback>
      <p:transition spd="slow" advTm="149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Powers of a 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Now, if </a:t>
            </a:r>
            <a:r>
              <a:rPr lang="en-US" i="1" dirty="0"/>
              <a:t>A</a:t>
            </a:r>
            <a:r>
              <a:rPr lang="en-US" dirty="0"/>
              <a:t> can be diagonalized,</a:t>
            </a:r>
            <a:br>
              <a:rPr lang="en-US" dirty="0"/>
            </a:br>
            <a:r>
              <a:rPr lang="en-US" dirty="0"/>
              <a:t>	then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UDU </a:t>
            </a:r>
            <a:r>
              <a:rPr lang="en-US" baseline="30000" dirty="0">
                <a:latin typeface="Times New Roman" panose="02020603050405020304" pitchFamily="18" charset="0"/>
              </a:rPr>
              <a:t>–1</a:t>
            </a:r>
          </a:p>
          <a:p>
            <a:pPr lvl="1"/>
            <a:r>
              <a:rPr lang="en-US" dirty="0"/>
              <a:t>In this case, note that</a:t>
            </a:r>
          </a:p>
          <a:p>
            <a:pPr marL="457200" lvl="1" indent="0">
              <a:buNone/>
            </a:pPr>
            <a:r>
              <a:rPr lang="en-US" i="1" dirty="0">
                <a:latin typeface="Times New Roman" panose="02020603050405020304" pitchFamily="18" charset="0"/>
              </a:rPr>
              <a:t>			        A</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UDU </a:t>
            </a:r>
            <a:r>
              <a:rPr lang="en-US" baseline="30000" dirty="0">
                <a:latin typeface="Times New Roman" panose="02020603050405020304" pitchFamily="18" charset="0"/>
              </a:rPr>
              <a:t>–1</a:t>
            </a:r>
            <a:r>
              <a:rPr lang="en-US" dirty="0">
                <a:latin typeface="Times New Roman" panose="02020603050405020304" pitchFamily="18" charset="0"/>
              </a:rPr>
              <a:t>)</a:t>
            </a:r>
            <a:r>
              <a:rPr lang="en-US" baseline="30000" dirty="0">
                <a:latin typeface="Times New Roman" panose="02020603050405020304" pitchFamily="18" charset="0"/>
              </a:rPr>
              <a:t>2</a:t>
            </a:r>
          </a:p>
          <a:p>
            <a:pPr marL="457200" lvl="1" indent="0">
              <a:buNone/>
            </a:pPr>
            <a:r>
              <a:rPr lang="en-US" dirty="0">
                <a:latin typeface="Times New Roman" panose="02020603050405020304" pitchFamily="18" charset="0"/>
              </a:rPr>
              <a:t>				= (</a:t>
            </a:r>
            <a:r>
              <a:rPr lang="en-US" i="1" dirty="0">
                <a:latin typeface="Times New Roman" panose="02020603050405020304" pitchFamily="18" charset="0"/>
              </a:rPr>
              <a:t>UDU </a:t>
            </a:r>
            <a:r>
              <a:rPr lang="en-US" baseline="30000" dirty="0">
                <a:latin typeface="Times New Roman" panose="02020603050405020304" pitchFamily="18" charset="0"/>
              </a:rPr>
              <a:t>–1</a:t>
            </a:r>
            <a:r>
              <a:rPr lang="en-US" dirty="0">
                <a:latin typeface="Times New Roman" panose="02020603050405020304" pitchFamily="18" charset="0"/>
              </a:rPr>
              <a:t>)(</a:t>
            </a:r>
            <a:r>
              <a:rPr lang="en-US" i="1" dirty="0">
                <a:latin typeface="Times New Roman" panose="02020603050405020304" pitchFamily="18" charset="0"/>
              </a:rPr>
              <a:t>UDU </a:t>
            </a:r>
            <a:r>
              <a:rPr lang="en-US" baseline="30000" dirty="0">
                <a:latin typeface="Times New Roman" panose="02020603050405020304" pitchFamily="18" charset="0"/>
              </a:rPr>
              <a:t>–1</a:t>
            </a:r>
            <a:r>
              <a:rPr lang="en-US" dirty="0">
                <a:latin typeface="Times New Roman" panose="02020603050405020304" pitchFamily="18" charset="0"/>
              </a:rPr>
              <a:t>)</a:t>
            </a:r>
            <a:endParaRPr lang="en-US" baseline="30000" dirty="0">
              <a:latin typeface="Times New Roman" panose="02020603050405020304" pitchFamily="18" charset="0"/>
            </a:endParaRPr>
          </a:p>
          <a:p>
            <a:pPr marL="457200" lvl="1" indent="0">
              <a:buNone/>
            </a:pPr>
            <a:r>
              <a:rPr lang="en-US" dirty="0">
                <a:latin typeface="Times New Roman" panose="02020603050405020304" pitchFamily="18" charset="0"/>
              </a:rPr>
              <a:t>				= </a:t>
            </a:r>
            <a:r>
              <a:rPr lang="en-US" i="1" dirty="0">
                <a:latin typeface="Times New Roman" panose="02020603050405020304" pitchFamily="18" charset="0"/>
              </a:rPr>
              <a:t>UD</a:t>
            </a:r>
            <a:r>
              <a:rPr lang="en-US" dirty="0">
                <a:latin typeface="Times New Roman" panose="02020603050405020304" pitchFamily="18" charset="0"/>
              </a:rPr>
              <a:t> (</a:t>
            </a:r>
            <a:r>
              <a:rPr lang="en-US" i="1" dirty="0">
                <a:latin typeface="Times New Roman" panose="02020603050405020304" pitchFamily="18" charset="0"/>
              </a:rPr>
              <a:t>U </a:t>
            </a:r>
            <a:r>
              <a:rPr lang="en-US" baseline="30000" dirty="0">
                <a:latin typeface="Times New Roman" panose="02020603050405020304" pitchFamily="18" charset="0"/>
              </a:rPr>
              <a:t>–1</a:t>
            </a:r>
            <a:r>
              <a:rPr lang="en-US" i="1" dirty="0">
                <a:latin typeface="Times New Roman" panose="02020603050405020304" pitchFamily="18" charset="0"/>
              </a:rPr>
              <a:t>U</a:t>
            </a:r>
            <a:r>
              <a:rPr lang="en-US" dirty="0">
                <a:latin typeface="Times New Roman" panose="02020603050405020304" pitchFamily="18" charset="0"/>
              </a:rPr>
              <a:t>) </a:t>
            </a:r>
            <a:r>
              <a:rPr lang="en-US" i="1" dirty="0">
                <a:latin typeface="Times New Roman" panose="02020603050405020304" pitchFamily="18" charset="0"/>
              </a:rPr>
              <a:t>DU </a:t>
            </a:r>
            <a:r>
              <a:rPr lang="en-US" baseline="30000" dirty="0">
                <a:latin typeface="Times New Roman" panose="02020603050405020304" pitchFamily="18" charset="0"/>
              </a:rPr>
              <a:t>–1</a:t>
            </a:r>
            <a:endParaRPr lang="en-US" dirty="0">
              <a:latin typeface="Times New Roman" panose="02020603050405020304" pitchFamily="18" charset="0"/>
            </a:endParaRPr>
          </a:p>
          <a:p>
            <a:pPr lvl="1"/>
            <a:r>
              <a:rPr lang="en-US" dirty="0">
                <a:latin typeface="Times New Roman" panose="02020603050405020304" pitchFamily="18" charset="0"/>
              </a:rPr>
              <a:t>Note, however, </a:t>
            </a:r>
            <a:r>
              <a:rPr lang="en-US" i="1" dirty="0">
                <a:latin typeface="Times New Roman" panose="02020603050405020304" pitchFamily="18" charset="0"/>
              </a:rPr>
              <a:t>U</a:t>
            </a:r>
            <a:r>
              <a:rPr lang="en-US" baseline="30000" dirty="0">
                <a:latin typeface="Times New Roman" panose="02020603050405020304" pitchFamily="18" charset="0"/>
              </a:rPr>
              <a:t> –1</a:t>
            </a:r>
            <a:r>
              <a:rPr lang="en-US" i="1" dirty="0">
                <a:latin typeface="Times New Roman" panose="02020603050405020304" pitchFamily="18" charset="0"/>
              </a:rPr>
              <a:t>U = I</a:t>
            </a:r>
          </a:p>
          <a:p>
            <a:pPr marL="457200" lvl="1" indent="0">
              <a:buNone/>
            </a:pPr>
            <a:r>
              <a:rPr lang="en-US" sz="2200" dirty="0">
                <a:solidFill>
                  <a:prstClr val="white"/>
                </a:solidFill>
                <a:latin typeface="Times New Roman" panose="02020603050405020304" pitchFamily="18" charset="0"/>
              </a:rPr>
              <a:t>				= </a:t>
            </a:r>
            <a:r>
              <a:rPr lang="en-US" sz="2200" i="1" dirty="0">
                <a:solidFill>
                  <a:prstClr val="white"/>
                </a:solidFill>
                <a:latin typeface="Times New Roman" panose="02020603050405020304" pitchFamily="18" charset="0"/>
              </a:rPr>
              <a:t>UDDU </a:t>
            </a:r>
            <a:r>
              <a:rPr lang="en-US" sz="2200" baseline="30000" dirty="0">
                <a:solidFill>
                  <a:prstClr val="white"/>
                </a:solidFill>
                <a:latin typeface="Times New Roman" panose="02020603050405020304" pitchFamily="18" charset="0"/>
              </a:rPr>
              <a:t>–1</a:t>
            </a:r>
            <a:r>
              <a:rPr lang="en-US" sz="2000" dirty="0">
                <a:solidFill>
                  <a:prstClr val="white"/>
                </a:solidFill>
                <a:latin typeface="Times New Roman" panose="02020603050405020304" pitchFamily="18" charset="0"/>
              </a:rPr>
              <a:t> </a:t>
            </a:r>
          </a:p>
          <a:p>
            <a:pPr marL="457200" lvl="1" indent="0">
              <a:buNone/>
            </a:pPr>
            <a:r>
              <a:rPr lang="en-US" sz="2000" dirty="0">
                <a:solidFill>
                  <a:prstClr val="white"/>
                </a:solidFill>
                <a:latin typeface="Times New Roman" panose="02020603050405020304" pitchFamily="18" charset="0"/>
              </a:rPr>
              <a:t>				= </a:t>
            </a:r>
            <a:r>
              <a:rPr lang="en-US" sz="2000" i="1" dirty="0">
                <a:solidFill>
                  <a:prstClr val="white"/>
                </a:solidFill>
                <a:latin typeface="Times New Roman" panose="02020603050405020304" pitchFamily="18" charset="0"/>
              </a:rPr>
              <a:t>UD</a:t>
            </a:r>
            <a:r>
              <a:rPr lang="en-US" sz="2000" baseline="30000" dirty="0">
                <a:solidFill>
                  <a:prstClr val="white"/>
                </a:solidFill>
                <a:latin typeface="Times New Roman" panose="02020603050405020304" pitchFamily="18" charset="0"/>
              </a:rPr>
              <a:t>2</a:t>
            </a:r>
            <a:r>
              <a:rPr lang="en-US" sz="2000" i="1" dirty="0">
                <a:solidFill>
                  <a:prstClr val="white"/>
                </a:solidFill>
                <a:latin typeface="Times New Roman" panose="02020603050405020304" pitchFamily="18" charset="0"/>
              </a:rPr>
              <a:t>U </a:t>
            </a:r>
            <a:r>
              <a:rPr lang="en-US" sz="2000" baseline="30000" dirty="0">
                <a:solidFill>
                  <a:prstClr val="white"/>
                </a:solidFill>
                <a:latin typeface="Times New Roman" panose="02020603050405020304" pitchFamily="18" charset="0"/>
              </a:rPr>
              <a:t>–1</a:t>
            </a:r>
            <a:endParaRPr lang="en-US" baseline="30000" dirty="0">
              <a:latin typeface="Times New Roman" panose="02020603050405020304" pitchFamily="18" charset="0"/>
            </a:endParaRPr>
          </a:p>
          <a:p>
            <a:pPr lvl="1"/>
            <a:endParaRPr lang="en-US" dirty="0"/>
          </a:p>
        </p:txBody>
      </p:sp>
      <p:sp>
        <p:nvSpPr>
          <p:cNvPr id="4" name="Footer Placeholder 3"/>
          <p:cNvSpPr>
            <a:spLocks noGrp="1"/>
          </p:cNvSpPr>
          <p:nvPr>
            <p:ph type="ftr" sz="quarter" idx="11"/>
          </p:nvPr>
        </p:nvSpPr>
        <p:spPr/>
        <p:txBody>
          <a:bodyPr/>
          <a:lstStyle/>
          <a:p>
            <a:r>
              <a:rPr lang="en-US"/>
              <a:t>Powers of 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pSp>
        <p:nvGrpSpPr>
          <p:cNvPr id="9" name="Group 8">
            <a:extLst>
              <a:ext uri="{FF2B5EF4-FFF2-40B4-BE49-F238E27FC236}">
                <a16:creationId xmlns:a16="http://schemas.microsoft.com/office/drawing/2014/main" id="{87F95012-4A07-4C2A-B19A-086209DF2751}"/>
              </a:ext>
            </a:extLst>
          </p:cNvPr>
          <p:cNvGrpSpPr/>
          <p:nvPr/>
        </p:nvGrpSpPr>
        <p:grpSpPr>
          <a:xfrm>
            <a:off x="972905" y="1769707"/>
            <a:ext cx="360" cy="360"/>
            <a:chOff x="972905" y="1769707"/>
            <a:chExt cx="360" cy="360"/>
          </a:xfrm>
        </p:grpSpPr>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C670CB04-EDD3-469A-A4D0-6431E5023450}"/>
                    </a:ext>
                  </a:extLst>
                </p14:cNvPr>
                <p14:cNvContentPartPr/>
                <p14:nvPr/>
              </p14:nvContentPartPr>
              <p14:xfrm>
                <a:off x="972905" y="1769707"/>
                <a:ext cx="360" cy="360"/>
              </p14:xfrm>
            </p:contentPart>
          </mc:Choice>
          <mc:Fallback>
            <p:pic>
              <p:nvPicPr>
                <p:cNvPr id="5" name="Ink 4">
                  <a:extLst>
                    <a:ext uri="{FF2B5EF4-FFF2-40B4-BE49-F238E27FC236}">
                      <a16:creationId xmlns:a16="http://schemas.microsoft.com/office/drawing/2014/main" id="{C670CB04-EDD3-469A-A4D0-6431E5023450}"/>
                    </a:ext>
                  </a:extLst>
                </p:cNvPr>
                <p:cNvPicPr/>
                <p:nvPr/>
              </p:nvPicPr>
              <p:blipFill>
                <a:blip r:embed="rId6"/>
                <a:stretch>
                  <a:fillRect/>
                </a:stretch>
              </p:blipFill>
              <p:spPr>
                <a:xfrm>
                  <a:off x="963905" y="1761067"/>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105CF9B1-5EE0-4A19-AFD2-FEAC4D057AF9}"/>
                    </a:ext>
                  </a:extLst>
                </p14:cNvPr>
                <p14:cNvContentPartPr/>
                <p14:nvPr/>
              </p14:nvContentPartPr>
              <p14:xfrm>
                <a:off x="972905" y="1769707"/>
                <a:ext cx="360" cy="360"/>
              </p14:xfrm>
            </p:contentPart>
          </mc:Choice>
          <mc:Fallback>
            <p:pic>
              <p:nvPicPr>
                <p:cNvPr id="6" name="Ink 5">
                  <a:extLst>
                    <a:ext uri="{FF2B5EF4-FFF2-40B4-BE49-F238E27FC236}">
                      <a16:creationId xmlns:a16="http://schemas.microsoft.com/office/drawing/2014/main" id="{105CF9B1-5EE0-4A19-AFD2-FEAC4D057AF9}"/>
                    </a:ext>
                  </a:extLst>
                </p:cNvPr>
                <p:cNvPicPr/>
                <p:nvPr/>
              </p:nvPicPr>
              <p:blipFill>
                <a:blip r:embed="rId6"/>
                <a:stretch>
                  <a:fillRect/>
                </a:stretch>
              </p:blipFill>
              <p:spPr>
                <a:xfrm>
                  <a:off x="963905" y="1761067"/>
                  <a:ext cx="18000" cy="18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4640F13A-0B4D-4776-8513-49799D089E26}"/>
                  </a:ext>
                </a:extLst>
              </p14:cNvPr>
              <p14:cNvContentPartPr/>
              <p14:nvPr/>
            </p14:nvContentPartPr>
            <p14:xfrm>
              <a:off x="1652225" y="2566747"/>
              <a:ext cx="360" cy="9000"/>
            </p14:xfrm>
          </p:contentPart>
        </mc:Choice>
        <mc:Fallback>
          <p:pic>
            <p:nvPicPr>
              <p:cNvPr id="10" name="Ink 9">
                <a:extLst>
                  <a:ext uri="{FF2B5EF4-FFF2-40B4-BE49-F238E27FC236}">
                    <a16:creationId xmlns:a16="http://schemas.microsoft.com/office/drawing/2014/main" id="{4640F13A-0B4D-4776-8513-49799D089E26}"/>
                  </a:ext>
                </a:extLst>
              </p:cNvPr>
              <p:cNvPicPr/>
              <p:nvPr/>
            </p:nvPicPr>
            <p:blipFill>
              <a:blip r:embed="rId9"/>
              <a:stretch>
                <a:fillRect/>
              </a:stretch>
            </p:blipFill>
            <p:spPr>
              <a:xfrm>
                <a:off x="1643585" y="2557747"/>
                <a:ext cx="18000" cy="266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86E90F6E-7276-4DA2-AD34-905211FB2C4F}"/>
                  </a:ext>
                </a:extLst>
              </p14:cNvPr>
              <p14:cNvContentPartPr/>
              <p14:nvPr/>
            </p14:nvContentPartPr>
            <p14:xfrm>
              <a:off x="1335065" y="2527507"/>
              <a:ext cx="7200" cy="22680"/>
            </p14:xfrm>
          </p:contentPart>
        </mc:Choice>
        <mc:Fallback>
          <p:pic>
            <p:nvPicPr>
              <p:cNvPr id="11" name="Ink 10">
                <a:extLst>
                  <a:ext uri="{FF2B5EF4-FFF2-40B4-BE49-F238E27FC236}">
                    <a16:creationId xmlns:a16="http://schemas.microsoft.com/office/drawing/2014/main" id="{86E90F6E-7276-4DA2-AD34-905211FB2C4F}"/>
                  </a:ext>
                </a:extLst>
              </p:cNvPr>
              <p:cNvPicPr/>
              <p:nvPr/>
            </p:nvPicPr>
            <p:blipFill>
              <a:blip r:embed="rId11"/>
              <a:stretch>
                <a:fillRect/>
              </a:stretch>
            </p:blipFill>
            <p:spPr>
              <a:xfrm>
                <a:off x="1326425" y="2518507"/>
                <a:ext cx="24840" cy="403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17BB3678-EAD8-446B-99DD-3EECBB06DF8F}"/>
                  </a:ext>
                </a:extLst>
              </p14:cNvPr>
              <p14:cNvContentPartPr/>
              <p14:nvPr/>
            </p14:nvContentPartPr>
            <p14:xfrm>
              <a:off x="2533145" y="2524627"/>
              <a:ext cx="360" cy="360"/>
            </p14:xfrm>
          </p:contentPart>
        </mc:Choice>
        <mc:Fallback>
          <p:pic>
            <p:nvPicPr>
              <p:cNvPr id="12" name="Ink 11">
                <a:extLst>
                  <a:ext uri="{FF2B5EF4-FFF2-40B4-BE49-F238E27FC236}">
                    <a16:creationId xmlns:a16="http://schemas.microsoft.com/office/drawing/2014/main" id="{17BB3678-EAD8-446B-99DD-3EECBB06DF8F}"/>
                  </a:ext>
                </a:extLst>
              </p:cNvPr>
              <p:cNvPicPr/>
              <p:nvPr/>
            </p:nvPicPr>
            <p:blipFill>
              <a:blip r:embed="rId6"/>
              <a:stretch>
                <a:fillRect/>
              </a:stretch>
            </p:blipFill>
            <p:spPr>
              <a:xfrm>
                <a:off x="2524505" y="2515987"/>
                <a:ext cx="18000" cy="18000"/>
              </a:xfrm>
              <a:prstGeom prst="rect">
                <a:avLst/>
              </a:prstGeom>
            </p:spPr>
          </p:pic>
        </mc:Fallback>
      </mc:AlternateContent>
      <p:pic>
        <p:nvPicPr>
          <p:cNvPr id="13" name="Audio 12">
            <a:hlinkClick r:id="" action="ppaction://media"/>
            <a:extLst>
              <a:ext uri="{FF2B5EF4-FFF2-40B4-BE49-F238E27FC236}">
                <a16:creationId xmlns:a16="http://schemas.microsoft.com/office/drawing/2014/main" id="{C53344CE-1B50-4A95-954B-27866ED31EE8}"/>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25860858"/>
      </p:ext>
    </p:extLst>
  </p:cSld>
  <p:clrMapOvr>
    <a:masterClrMapping/>
  </p:clrMapOvr>
  <mc:AlternateContent xmlns:mc="http://schemas.openxmlformats.org/markup-compatibility/2006">
    <mc:Choice xmlns:p14="http://schemas.microsoft.com/office/powerpoint/2010/main" Requires="p14">
      <p:transition spd="slow" p14:dur="2000" advTm="109852"/>
    </mc:Choice>
    <mc:Fallback>
      <p:transition spd="slow" advTm="109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Powers of a 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general, therefore, if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UDU </a:t>
            </a:r>
            <a:r>
              <a:rPr lang="en-US" baseline="30000" dirty="0">
                <a:latin typeface="Times New Roman" panose="02020603050405020304" pitchFamily="18" charset="0"/>
              </a:rPr>
              <a:t>–1</a:t>
            </a:r>
            <a:r>
              <a:rPr lang="en-US" dirty="0">
                <a:latin typeface="Times New Roman" panose="02020603050405020304" pitchFamily="18" charset="0"/>
              </a:rPr>
              <a:t>,</a:t>
            </a:r>
            <a:br>
              <a:rPr lang="en-US" dirty="0">
                <a:latin typeface="Times New Roman" panose="02020603050405020304" pitchFamily="18" charset="0"/>
              </a:rPr>
            </a:br>
            <a:r>
              <a:rPr lang="en-US" dirty="0">
                <a:latin typeface="Times New Roman" panose="02020603050405020304" pitchFamily="18" charset="0"/>
              </a:rPr>
              <a:t>	it follows that:</a:t>
            </a:r>
            <a:endParaRPr lang="en-US" baseline="30000" dirty="0">
              <a:latin typeface="Times New Roman" panose="02020603050405020304" pitchFamily="18" charset="0"/>
            </a:endParaRPr>
          </a:p>
          <a:p>
            <a:pPr marL="457200" lvl="1" indent="0">
              <a:buNone/>
            </a:pPr>
            <a:r>
              <a:rPr lang="en-US" i="1" dirty="0">
                <a:latin typeface="Times New Roman" panose="02020603050405020304" pitchFamily="18" charset="0"/>
              </a:rPr>
              <a:t>			         A</a:t>
            </a:r>
            <a:r>
              <a:rPr lang="en-US" i="1" baseline="30000" dirty="0">
                <a:latin typeface="Times New Roman" panose="02020603050405020304" pitchFamily="18" charset="0"/>
              </a:rPr>
              <a:t>n</a:t>
            </a:r>
            <a:r>
              <a:rPr lang="en-US" dirty="0">
                <a:latin typeface="Times New Roman" panose="02020603050405020304" pitchFamily="18" charset="0"/>
              </a:rPr>
              <a:t> 	= </a:t>
            </a:r>
            <a:r>
              <a:rPr lang="en-US" sz="2000" i="1" dirty="0" err="1">
                <a:solidFill>
                  <a:prstClr val="white"/>
                </a:solidFill>
                <a:latin typeface="Times New Roman" panose="02020603050405020304" pitchFamily="18" charset="0"/>
              </a:rPr>
              <a:t>UD</a:t>
            </a:r>
            <a:r>
              <a:rPr lang="en-US" sz="2000" i="1" baseline="30000" dirty="0" err="1">
                <a:solidFill>
                  <a:prstClr val="white"/>
                </a:solidFill>
                <a:latin typeface="Times New Roman" panose="02020603050405020304" pitchFamily="18" charset="0"/>
              </a:rPr>
              <a:t>n</a:t>
            </a:r>
            <a:r>
              <a:rPr lang="en-US" sz="2000" i="1" dirty="0" err="1">
                <a:solidFill>
                  <a:prstClr val="white"/>
                </a:solidFill>
                <a:latin typeface="Times New Roman" panose="02020603050405020304" pitchFamily="18" charset="0"/>
              </a:rPr>
              <a:t>U</a:t>
            </a:r>
            <a:r>
              <a:rPr lang="en-US" sz="2000" i="1" dirty="0">
                <a:solidFill>
                  <a:prstClr val="white"/>
                </a:solidFill>
                <a:latin typeface="Times New Roman" panose="02020603050405020304" pitchFamily="18" charset="0"/>
              </a:rPr>
              <a:t> </a:t>
            </a:r>
            <a:r>
              <a:rPr lang="en-US" sz="2000" baseline="30000" dirty="0">
                <a:solidFill>
                  <a:prstClr val="white"/>
                </a:solidFill>
                <a:latin typeface="Times New Roman" panose="02020603050405020304" pitchFamily="18" charset="0"/>
              </a:rPr>
              <a:t>–1</a:t>
            </a:r>
            <a:endParaRPr lang="en-US" baseline="30000" dirty="0">
              <a:latin typeface="Times New Roman" panose="02020603050405020304" pitchFamily="18" charset="0"/>
            </a:endParaRPr>
          </a:p>
          <a:p>
            <a:r>
              <a:rPr lang="en-US" dirty="0"/>
              <a:t>What are the benefits?</a:t>
            </a:r>
          </a:p>
          <a:p>
            <a:pPr lvl="1"/>
            <a:r>
              <a:rPr lang="en-US" dirty="0"/>
              <a:t>Calculating a diagonal matrix to the </a:t>
            </a:r>
            <a:r>
              <a:rPr lang="en-US" i="1" dirty="0"/>
              <a:t>n</a:t>
            </a:r>
            <a:r>
              <a:rPr lang="en-US" baseline="30000" dirty="0"/>
              <a:t>th</a:t>
            </a:r>
            <a:r>
              <a:rPr lang="en-US" dirty="0"/>
              <a:t> power is trivial:</a:t>
            </a:r>
          </a:p>
          <a:p>
            <a:pPr lvl="2"/>
            <a:r>
              <a:rPr lang="en-US" dirty="0"/>
              <a:t>It simply requires us to raise each diagonal entry to the power </a:t>
            </a:r>
            <a:r>
              <a:rPr lang="en-US" i="1" dirty="0"/>
              <a:t>n</a:t>
            </a:r>
            <a:endParaRPr lang="en-US" dirty="0"/>
          </a:p>
          <a:p>
            <a:pPr lvl="1"/>
            <a:r>
              <a:rPr lang="en-US" dirty="0"/>
              <a:t>If all the eigenvalues are non-zero, the matrix is invertible, and</a:t>
            </a:r>
          </a:p>
          <a:p>
            <a:pPr marL="457200" lvl="1" indent="0">
              <a:buNone/>
            </a:pPr>
            <a:r>
              <a:rPr lang="en-US" i="1" dirty="0">
                <a:latin typeface="Times New Roman" panose="02020603050405020304" pitchFamily="18" charset="0"/>
              </a:rPr>
              <a:t>			       A</a:t>
            </a:r>
            <a:r>
              <a:rPr lang="en-US" sz="2400" baseline="30000" dirty="0">
                <a:solidFill>
                  <a:prstClr val="white"/>
                </a:solidFill>
                <a:latin typeface="Times New Roman" panose="02020603050405020304" pitchFamily="18" charset="0"/>
              </a:rPr>
              <a:t>–1</a:t>
            </a:r>
            <a:r>
              <a:rPr lang="en-US" dirty="0">
                <a:latin typeface="Times New Roman" panose="02020603050405020304" pitchFamily="18" charset="0"/>
              </a:rPr>
              <a:t> 	= </a:t>
            </a:r>
            <a:r>
              <a:rPr lang="en-US" sz="2000" i="1" dirty="0">
                <a:solidFill>
                  <a:prstClr val="white"/>
                </a:solidFill>
                <a:latin typeface="Times New Roman" panose="02020603050405020304" pitchFamily="18" charset="0"/>
              </a:rPr>
              <a:t>UD </a:t>
            </a:r>
            <a:r>
              <a:rPr lang="en-US" sz="2000" baseline="30000" dirty="0">
                <a:solidFill>
                  <a:prstClr val="white"/>
                </a:solidFill>
                <a:latin typeface="Times New Roman" panose="02020603050405020304" pitchFamily="18" charset="0"/>
              </a:rPr>
              <a:t>–1</a:t>
            </a:r>
            <a:r>
              <a:rPr lang="en-US" sz="2000" i="1" dirty="0">
                <a:solidFill>
                  <a:prstClr val="white"/>
                </a:solidFill>
                <a:latin typeface="Times New Roman" panose="02020603050405020304" pitchFamily="18" charset="0"/>
              </a:rPr>
              <a:t>U </a:t>
            </a:r>
            <a:r>
              <a:rPr lang="en-US" sz="2000" baseline="30000" dirty="0">
                <a:solidFill>
                  <a:prstClr val="white"/>
                </a:solidFill>
                <a:latin typeface="Times New Roman" panose="02020603050405020304" pitchFamily="18" charset="0"/>
              </a:rPr>
              <a:t>–1</a:t>
            </a:r>
            <a:endParaRPr lang="en-US" baseline="30000" dirty="0">
              <a:latin typeface="Times New Roman" panose="02020603050405020304" pitchFamily="18" charset="0"/>
            </a:endParaRPr>
          </a:p>
          <a:p>
            <a:pPr lvl="1"/>
            <a:endParaRPr lang="en-US" dirty="0"/>
          </a:p>
          <a:p>
            <a:pPr lvl="1"/>
            <a:endParaRPr lang="en-US" dirty="0"/>
          </a:p>
        </p:txBody>
      </p:sp>
      <p:sp>
        <p:nvSpPr>
          <p:cNvPr id="4" name="Footer Placeholder 3"/>
          <p:cNvSpPr>
            <a:spLocks noGrp="1"/>
          </p:cNvSpPr>
          <p:nvPr>
            <p:ph type="ftr" sz="quarter" idx="11"/>
          </p:nvPr>
        </p:nvSpPr>
        <p:spPr/>
        <p:txBody>
          <a:bodyPr/>
          <a:lstStyle/>
          <a:p>
            <a:r>
              <a:rPr lang="en-US"/>
              <a:t>Powers of 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pic>
        <p:nvPicPr>
          <p:cNvPr id="6" name="Audio 5">
            <a:hlinkClick r:id="" action="ppaction://media"/>
            <a:extLst>
              <a:ext uri="{FF2B5EF4-FFF2-40B4-BE49-F238E27FC236}">
                <a16:creationId xmlns:a16="http://schemas.microsoft.com/office/drawing/2014/main" id="{74484564-5AB2-4DCD-838E-95B456FEA17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43397915"/>
      </p:ext>
    </p:extLst>
  </p:cSld>
  <p:clrMapOvr>
    <a:masterClrMapping/>
  </p:clrMapOvr>
  <mc:AlternateContent xmlns:mc="http://schemas.openxmlformats.org/markup-compatibility/2006">
    <mc:Choice xmlns:p14="http://schemas.microsoft.com/office/powerpoint/2010/main" Requires="p14">
      <p:transition spd="slow" p14:dur="2000" advTm="101399"/>
    </mc:Choice>
    <mc:Fallback>
      <p:transition spd="slow" advTm="101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Powers of a 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 consider the following symmetric matrix:</a:t>
            </a:r>
          </a:p>
          <a:p>
            <a:endParaRPr lang="en-US" dirty="0"/>
          </a:p>
          <a:p>
            <a:endParaRPr lang="en-US" dirty="0"/>
          </a:p>
          <a:p>
            <a:endParaRPr lang="en-US" dirty="0"/>
          </a:p>
          <a:p>
            <a:endParaRPr lang="en-US" dirty="0"/>
          </a:p>
          <a:p>
            <a:endParaRPr lang="en-US" dirty="0"/>
          </a:p>
          <a:p>
            <a:r>
              <a:rPr lang="en-US" dirty="0"/>
              <a:t>Calculate </a:t>
            </a:r>
            <a:r>
              <a:rPr lang="en-US" i="1" dirty="0">
                <a:latin typeface="Times New Roman" panose="02020603050405020304" pitchFamily="18" charset="0"/>
              </a:rPr>
              <a:t>A</a:t>
            </a:r>
            <a:r>
              <a:rPr lang="en-US" baseline="30000" dirty="0">
                <a:latin typeface="Times New Roman" panose="02020603050405020304" pitchFamily="18" charset="0"/>
              </a:rPr>
              <a:t>10</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t> for  </a:t>
            </a:r>
          </a:p>
        </p:txBody>
      </p:sp>
      <p:sp>
        <p:nvSpPr>
          <p:cNvPr id="4" name="Footer Placeholder 3"/>
          <p:cNvSpPr>
            <a:spLocks noGrp="1"/>
          </p:cNvSpPr>
          <p:nvPr>
            <p:ph type="ftr" sz="quarter" idx="11"/>
          </p:nvPr>
        </p:nvSpPr>
        <p:spPr/>
        <p:txBody>
          <a:bodyPr/>
          <a:lstStyle/>
          <a:p>
            <a:r>
              <a:rPr lang="en-US"/>
              <a:t>Powers of 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5" name="Object 4">
            <a:extLst>
              <a:ext uri="{FF2B5EF4-FFF2-40B4-BE49-F238E27FC236}">
                <a16:creationId xmlns:a16="http://schemas.microsoft.com/office/drawing/2014/main" id="{A94E755A-A11F-4474-8D9F-FBAB29725F59}"/>
              </a:ext>
            </a:extLst>
          </p:cNvPr>
          <p:cNvGraphicFramePr>
            <a:graphicFrameLocks noChangeAspect="1"/>
          </p:cNvGraphicFramePr>
          <p:nvPr>
            <p:extLst>
              <p:ext uri="{D42A27DB-BD31-4B8C-83A1-F6EECF244321}">
                <p14:modId xmlns:p14="http://schemas.microsoft.com/office/powerpoint/2010/main" val="1719534723"/>
              </p:ext>
            </p:extLst>
          </p:nvPr>
        </p:nvGraphicFramePr>
        <p:xfrm>
          <a:off x="2883853" y="2049463"/>
          <a:ext cx="3222625" cy="1908175"/>
        </p:xfrm>
        <a:graphic>
          <a:graphicData uri="http://schemas.openxmlformats.org/presentationml/2006/ole">
            <mc:AlternateContent xmlns:mc="http://schemas.openxmlformats.org/markup-compatibility/2006">
              <mc:Choice xmlns:v="urn:schemas-microsoft-com:vml" Requires="v">
                <p:oleObj name="Equation" r:id="rId5" imgW="1650960" imgH="977760" progId="Equation.DSMT4">
                  <p:embed/>
                </p:oleObj>
              </mc:Choice>
              <mc:Fallback>
                <p:oleObj name="Equation" r:id="rId5" imgW="1650960" imgH="977760" progId="Equation.DSMT4">
                  <p:embed/>
                  <p:pic>
                    <p:nvPicPr>
                      <p:cNvPr id="0" name=""/>
                      <p:cNvPicPr/>
                      <p:nvPr/>
                    </p:nvPicPr>
                    <p:blipFill>
                      <a:blip r:embed="rId6"/>
                      <a:stretch>
                        <a:fillRect/>
                      </a:stretch>
                    </p:blipFill>
                    <p:spPr>
                      <a:xfrm>
                        <a:off x="2883853" y="2049463"/>
                        <a:ext cx="3222625" cy="19081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D9F6C24-474C-43C8-A7EE-77674EB64313}"/>
              </a:ext>
            </a:extLst>
          </p:cNvPr>
          <p:cNvGraphicFramePr>
            <a:graphicFrameLocks noChangeAspect="1"/>
          </p:cNvGraphicFramePr>
          <p:nvPr>
            <p:extLst>
              <p:ext uri="{D42A27DB-BD31-4B8C-83A1-F6EECF244321}">
                <p14:modId xmlns:p14="http://schemas.microsoft.com/office/powerpoint/2010/main" val="237412021"/>
              </p:ext>
            </p:extLst>
          </p:nvPr>
        </p:nvGraphicFramePr>
        <p:xfrm>
          <a:off x="3689350" y="4303713"/>
          <a:ext cx="1290638" cy="1908175"/>
        </p:xfrm>
        <a:graphic>
          <a:graphicData uri="http://schemas.openxmlformats.org/presentationml/2006/ole">
            <mc:AlternateContent xmlns:mc="http://schemas.openxmlformats.org/markup-compatibility/2006">
              <mc:Choice xmlns:v="urn:schemas-microsoft-com:vml" Requires="v">
                <p:oleObj name="Equation" r:id="rId7" imgW="660240" imgH="977760" progId="Equation.DSMT4">
                  <p:embed/>
                </p:oleObj>
              </mc:Choice>
              <mc:Fallback>
                <p:oleObj name="Equation" r:id="rId7" imgW="660240" imgH="977760" progId="Equation.DSMT4">
                  <p:embed/>
                  <p:pic>
                    <p:nvPicPr>
                      <p:cNvPr id="5" name="Object 4">
                        <a:extLst>
                          <a:ext uri="{FF2B5EF4-FFF2-40B4-BE49-F238E27FC236}">
                            <a16:creationId xmlns:a16="http://schemas.microsoft.com/office/drawing/2014/main" id="{A94E755A-A11F-4474-8D9F-FBAB29725F59}"/>
                          </a:ext>
                        </a:extLst>
                      </p:cNvPr>
                      <p:cNvPicPr/>
                      <p:nvPr/>
                    </p:nvPicPr>
                    <p:blipFill>
                      <a:blip r:embed="rId8"/>
                      <a:stretch>
                        <a:fillRect/>
                      </a:stretch>
                    </p:blipFill>
                    <p:spPr>
                      <a:xfrm>
                        <a:off x="3689350" y="4303713"/>
                        <a:ext cx="1290638" cy="190817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A69A1244-C096-4297-A983-9CA8EFAAB69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34123361"/>
      </p:ext>
    </p:extLst>
  </p:cSld>
  <p:clrMapOvr>
    <a:masterClrMapping/>
  </p:clrMapOvr>
  <mc:AlternateContent xmlns:mc="http://schemas.openxmlformats.org/markup-compatibility/2006">
    <mc:Choice xmlns:p14="http://schemas.microsoft.com/office/powerpoint/2010/main" Requires="p14">
      <p:transition spd="slow" p14:dur="2000" advTm="31847"/>
    </mc:Choice>
    <mc:Fallback>
      <p:transition spd="slow" advTm="31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Powers of a 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We find that</a:t>
            </a:r>
          </a:p>
          <a:p>
            <a:endParaRPr lang="en-US" dirty="0"/>
          </a:p>
          <a:p>
            <a:endParaRPr lang="en-US" dirty="0"/>
          </a:p>
          <a:p>
            <a:endParaRPr lang="en-US" dirty="0"/>
          </a:p>
          <a:p>
            <a:endParaRPr lang="en-US" dirty="0"/>
          </a:p>
          <a:p>
            <a:endParaRPr lang="en-US" dirty="0"/>
          </a:p>
          <a:p>
            <a:r>
              <a:rPr lang="en-US" dirty="0"/>
              <a:t>Thus, </a:t>
            </a:r>
          </a:p>
        </p:txBody>
      </p:sp>
      <p:sp>
        <p:nvSpPr>
          <p:cNvPr id="4" name="Footer Placeholder 3"/>
          <p:cNvSpPr>
            <a:spLocks noGrp="1"/>
          </p:cNvSpPr>
          <p:nvPr>
            <p:ph type="ftr" sz="quarter" idx="11"/>
          </p:nvPr>
        </p:nvSpPr>
        <p:spPr/>
        <p:txBody>
          <a:bodyPr/>
          <a:lstStyle/>
          <a:p>
            <a:r>
              <a:rPr lang="en-US"/>
              <a:t>Powers of 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5" name="Object 4">
            <a:extLst>
              <a:ext uri="{FF2B5EF4-FFF2-40B4-BE49-F238E27FC236}">
                <a16:creationId xmlns:a16="http://schemas.microsoft.com/office/drawing/2014/main" id="{A94E755A-A11F-4474-8D9F-FBAB29725F59}"/>
              </a:ext>
            </a:extLst>
          </p:cNvPr>
          <p:cNvGraphicFramePr>
            <a:graphicFrameLocks noChangeAspect="1"/>
          </p:cNvGraphicFramePr>
          <p:nvPr>
            <p:extLst>
              <p:ext uri="{D42A27DB-BD31-4B8C-83A1-F6EECF244321}">
                <p14:modId xmlns:p14="http://schemas.microsoft.com/office/powerpoint/2010/main" val="4266634121"/>
              </p:ext>
            </p:extLst>
          </p:nvPr>
        </p:nvGraphicFramePr>
        <p:xfrm>
          <a:off x="106380" y="2039652"/>
          <a:ext cx="8931240" cy="1680813"/>
        </p:xfrm>
        <a:graphic>
          <a:graphicData uri="http://schemas.openxmlformats.org/presentationml/2006/ole">
            <mc:AlternateContent xmlns:mc="http://schemas.openxmlformats.org/markup-compatibility/2006">
              <mc:Choice xmlns:v="urn:schemas-microsoft-com:vml" Requires="v">
                <p:oleObj name="Equation" r:id="rId5" imgW="5194080" imgH="977760" progId="Equation.DSMT4">
                  <p:embed/>
                </p:oleObj>
              </mc:Choice>
              <mc:Fallback>
                <p:oleObj name="Equation" r:id="rId5" imgW="5194080" imgH="977760" progId="Equation.DSMT4">
                  <p:embed/>
                  <p:pic>
                    <p:nvPicPr>
                      <p:cNvPr id="5" name="Object 4">
                        <a:extLst>
                          <a:ext uri="{FF2B5EF4-FFF2-40B4-BE49-F238E27FC236}">
                            <a16:creationId xmlns:a16="http://schemas.microsoft.com/office/drawing/2014/main" id="{A94E755A-A11F-4474-8D9F-FBAB29725F59}"/>
                          </a:ext>
                        </a:extLst>
                      </p:cNvPr>
                      <p:cNvPicPr/>
                      <p:nvPr/>
                    </p:nvPicPr>
                    <p:blipFill>
                      <a:blip r:embed="rId6"/>
                      <a:stretch>
                        <a:fillRect/>
                      </a:stretch>
                    </p:blipFill>
                    <p:spPr>
                      <a:xfrm>
                        <a:off x="106380" y="2039652"/>
                        <a:ext cx="8931240" cy="168081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9B4FE88-D025-4CB1-92E2-22CFB6237450}"/>
              </a:ext>
            </a:extLst>
          </p:cNvPr>
          <p:cNvGraphicFramePr>
            <a:graphicFrameLocks noChangeAspect="1"/>
          </p:cNvGraphicFramePr>
          <p:nvPr>
            <p:extLst>
              <p:ext uri="{D42A27DB-BD31-4B8C-83A1-F6EECF244321}">
                <p14:modId xmlns:p14="http://schemas.microsoft.com/office/powerpoint/2010/main" val="2089741364"/>
              </p:ext>
            </p:extLst>
          </p:nvPr>
        </p:nvGraphicFramePr>
        <p:xfrm>
          <a:off x="1566672" y="4485134"/>
          <a:ext cx="5502275" cy="1681162"/>
        </p:xfrm>
        <a:graphic>
          <a:graphicData uri="http://schemas.openxmlformats.org/presentationml/2006/ole">
            <mc:AlternateContent xmlns:mc="http://schemas.openxmlformats.org/markup-compatibility/2006">
              <mc:Choice xmlns:v="urn:schemas-microsoft-com:vml" Requires="v">
                <p:oleObj name="Equation" r:id="rId7" imgW="3200400" imgH="977760" progId="Equation.DSMT4">
                  <p:embed/>
                </p:oleObj>
              </mc:Choice>
              <mc:Fallback>
                <p:oleObj name="Equation" r:id="rId7" imgW="3200400" imgH="977760" progId="Equation.DSMT4">
                  <p:embed/>
                  <p:pic>
                    <p:nvPicPr>
                      <p:cNvPr id="5" name="Object 4">
                        <a:extLst>
                          <a:ext uri="{FF2B5EF4-FFF2-40B4-BE49-F238E27FC236}">
                            <a16:creationId xmlns:a16="http://schemas.microsoft.com/office/drawing/2014/main" id="{A94E755A-A11F-4474-8D9F-FBAB29725F59}"/>
                          </a:ext>
                        </a:extLst>
                      </p:cNvPr>
                      <p:cNvPicPr/>
                      <p:nvPr/>
                    </p:nvPicPr>
                    <p:blipFill>
                      <a:blip r:embed="rId8"/>
                      <a:stretch>
                        <a:fillRect/>
                      </a:stretch>
                    </p:blipFill>
                    <p:spPr>
                      <a:xfrm>
                        <a:off x="1566672" y="4485134"/>
                        <a:ext cx="5502275" cy="168116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DD05DC56-B157-4973-9AC9-63733ACCAB8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75418903"/>
      </p:ext>
    </p:extLst>
  </p:cSld>
  <p:clrMapOvr>
    <a:masterClrMapping/>
  </p:clrMapOvr>
  <mc:AlternateContent xmlns:mc="http://schemas.openxmlformats.org/markup-compatibility/2006">
    <mc:Choice xmlns:p14="http://schemas.microsoft.com/office/powerpoint/2010/main" Requires="p14">
      <p:transition spd="slow" p14:dur="2000" advTm="54977"/>
    </mc:Choice>
    <mc:Fallback>
      <p:transition spd="slow" advTm="54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Powers of a 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Therefore, </a:t>
            </a:r>
          </a:p>
        </p:txBody>
      </p:sp>
      <p:sp>
        <p:nvSpPr>
          <p:cNvPr id="4" name="Footer Placeholder 3"/>
          <p:cNvSpPr>
            <a:spLocks noGrp="1"/>
          </p:cNvSpPr>
          <p:nvPr>
            <p:ph type="ftr" sz="quarter" idx="11"/>
          </p:nvPr>
        </p:nvSpPr>
        <p:spPr/>
        <p:txBody>
          <a:bodyPr/>
          <a:lstStyle/>
          <a:p>
            <a:r>
              <a:rPr lang="en-US"/>
              <a:t>Powers of 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5" name="Object 4">
            <a:extLst>
              <a:ext uri="{FF2B5EF4-FFF2-40B4-BE49-F238E27FC236}">
                <a16:creationId xmlns:a16="http://schemas.microsoft.com/office/drawing/2014/main" id="{A94E755A-A11F-4474-8D9F-FBAB29725F59}"/>
              </a:ext>
            </a:extLst>
          </p:cNvPr>
          <p:cNvGraphicFramePr>
            <a:graphicFrameLocks noChangeAspect="1"/>
          </p:cNvGraphicFramePr>
          <p:nvPr>
            <p:extLst>
              <p:ext uri="{D42A27DB-BD31-4B8C-83A1-F6EECF244321}">
                <p14:modId xmlns:p14="http://schemas.microsoft.com/office/powerpoint/2010/main" val="938983340"/>
              </p:ext>
            </p:extLst>
          </p:nvPr>
        </p:nvGraphicFramePr>
        <p:xfrm>
          <a:off x="304800" y="2024603"/>
          <a:ext cx="8229600" cy="1908175"/>
        </p:xfrm>
        <a:graphic>
          <a:graphicData uri="http://schemas.openxmlformats.org/presentationml/2006/ole">
            <mc:AlternateContent xmlns:mc="http://schemas.openxmlformats.org/markup-compatibility/2006">
              <mc:Choice xmlns:v="urn:schemas-microsoft-com:vml" Requires="v">
                <p:oleObj name="Equation" r:id="rId5" imgW="4216320" imgH="977760" progId="Equation.DSMT4">
                  <p:embed/>
                </p:oleObj>
              </mc:Choice>
              <mc:Fallback>
                <p:oleObj name="Equation" r:id="rId5" imgW="4216320" imgH="977760" progId="Equation.DSMT4">
                  <p:embed/>
                  <p:pic>
                    <p:nvPicPr>
                      <p:cNvPr id="5" name="Object 4">
                        <a:extLst>
                          <a:ext uri="{FF2B5EF4-FFF2-40B4-BE49-F238E27FC236}">
                            <a16:creationId xmlns:a16="http://schemas.microsoft.com/office/drawing/2014/main" id="{A94E755A-A11F-4474-8D9F-FBAB29725F59}"/>
                          </a:ext>
                        </a:extLst>
                      </p:cNvPr>
                      <p:cNvPicPr/>
                      <p:nvPr/>
                    </p:nvPicPr>
                    <p:blipFill>
                      <a:blip r:embed="rId6"/>
                      <a:stretch>
                        <a:fillRect/>
                      </a:stretch>
                    </p:blipFill>
                    <p:spPr>
                      <a:xfrm>
                        <a:off x="304800" y="2024603"/>
                        <a:ext cx="8229600" cy="19081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AFCD760D-BDAF-40C6-A0BE-8D8A99F8FF9E}"/>
              </a:ext>
            </a:extLst>
          </p:cNvPr>
          <p:cNvGraphicFramePr>
            <a:graphicFrameLocks noChangeAspect="1"/>
          </p:cNvGraphicFramePr>
          <p:nvPr>
            <p:extLst>
              <p:ext uri="{D42A27DB-BD31-4B8C-83A1-F6EECF244321}">
                <p14:modId xmlns:p14="http://schemas.microsoft.com/office/powerpoint/2010/main" val="1189933127"/>
              </p:ext>
            </p:extLst>
          </p:nvPr>
        </p:nvGraphicFramePr>
        <p:xfrm>
          <a:off x="1494314" y="4187825"/>
          <a:ext cx="2082800" cy="1908175"/>
        </p:xfrm>
        <a:graphic>
          <a:graphicData uri="http://schemas.openxmlformats.org/presentationml/2006/ole">
            <mc:AlternateContent xmlns:mc="http://schemas.openxmlformats.org/markup-compatibility/2006">
              <mc:Choice xmlns:v="urn:schemas-microsoft-com:vml" Requires="v">
                <p:oleObj name="Equation" r:id="rId7" imgW="1066680" imgH="977760" progId="Equation.DSMT4">
                  <p:embed/>
                </p:oleObj>
              </mc:Choice>
              <mc:Fallback>
                <p:oleObj name="Equation" r:id="rId7" imgW="1066680" imgH="977760" progId="Equation.DSMT4">
                  <p:embed/>
                  <p:pic>
                    <p:nvPicPr>
                      <p:cNvPr id="5" name="Object 4">
                        <a:extLst>
                          <a:ext uri="{FF2B5EF4-FFF2-40B4-BE49-F238E27FC236}">
                            <a16:creationId xmlns:a16="http://schemas.microsoft.com/office/drawing/2014/main" id="{A94E755A-A11F-4474-8D9F-FBAB29725F59}"/>
                          </a:ext>
                        </a:extLst>
                      </p:cNvPr>
                      <p:cNvPicPr/>
                      <p:nvPr/>
                    </p:nvPicPr>
                    <p:blipFill>
                      <a:blip r:embed="rId8"/>
                      <a:stretch>
                        <a:fillRect/>
                      </a:stretch>
                    </p:blipFill>
                    <p:spPr>
                      <a:xfrm>
                        <a:off x="1494314" y="4187825"/>
                        <a:ext cx="2082800" cy="190817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B3DD597C-C689-4D2B-9401-742226E686D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9495921"/>
      </p:ext>
    </p:extLst>
  </p:cSld>
  <p:clrMapOvr>
    <a:masterClrMapping/>
  </p:clrMapOvr>
  <mc:AlternateContent xmlns:mc="http://schemas.openxmlformats.org/markup-compatibility/2006">
    <mc:Choice xmlns:p14="http://schemas.microsoft.com/office/powerpoint/2010/main" Requires="p14">
      <p:transition spd="slow" p14:dur="2000" advTm="28806"/>
    </mc:Choice>
    <mc:Fallback>
      <p:transition spd="slow" advTm="28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approach to use?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Suppose we want to calculate all values</a:t>
            </a:r>
          </a:p>
          <a:p>
            <a:pPr marL="0" indent="0" algn="ctr">
              <a:buNone/>
            </a:pP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latin typeface="Times New Roman" panose="02020603050405020304" pitchFamily="18" charset="0"/>
              </a:rPr>
              <a:t>,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latin typeface="Times New Roman" panose="02020603050405020304" pitchFamily="18" charset="0"/>
              </a:rPr>
              <a:t>,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2</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latin typeface="Times New Roman" panose="02020603050405020304" pitchFamily="18" charset="0"/>
              </a:rPr>
              <a:t>, </a:t>
            </a:r>
            <a:r>
              <a:rPr lang="en-US" b="1" dirty="0">
                <a:latin typeface="Times New Roman" panose="02020603050405020304" pitchFamily="18" charset="0"/>
              </a:rPr>
              <a:t>u</a:t>
            </a:r>
            <a:r>
              <a:rPr lang="en-US" baseline="-25000" dirty="0">
                <a:latin typeface="Times New Roman" panose="02020603050405020304" pitchFamily="18" charset="0"/>
              </a:rPr>
              <a:t>3</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3</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latin typeface="Times New Roman" panose="02020603050405020304" pitchFamily="18" charset="0"/>
              </a:rPr>
              <a:t>, …, </a:t>
            </a:r>
            <a:r>
              <a:rPr lang="en-US" b="1" dirty="0">
                <a:latin typeface="Times New Roman" panose="02020603050405020304" pitchFamily="18" charset="0"/>
              </a:rPr>
              <a:t>u</a:t>
            </a:r>
            <a:r>
              <a:rPr lang="en-US" baseline="-25000" dirty="0">
                <a:latin typeface="Times New Roman" panose="02020603050405020304" pitchFamily="18" charset="0"/>
              </a:rPr>
              <a:t>10</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10</a:t>
            </a:r>
            <a:r>
              <a:rPr lang="en-US" b="1" dirty="0">
                <a:latin typeface="Times New Roman" panose="02020603050405020304" pitchFamily="18" charset="0"/>
              </a:rPr>
              <a:t>u</a:t>
            </a:r>
            <a:r>
              <a:rPr lang="en-US" baseline="-25000" dirty="0">
                <a:latin typeface="Times New Roman" panose="02020603050405020304" pitchFamily="18" charset="0"/>
              </a:rPr>
              <a:t>0</a:t>
            </a:r>
            <a:endParaRPr lang="en-US" dirty="0">
              <a:latin typeface="Times New Roman" panose="02020603050405020304" pitchFamily="18" charset="0"/>
            </a:endParaRPr>
          </a:p>
          <a:p>
            <a:pPr lvl="1"/>
            <a:r>
              <a:rPr lang="en-US" dirty="0"/>
              <a:t>Question:</a:t>
            </a:r>
          </a:p>
          <a:p>
            <a:pPr lvl="2"/>
            <a:r>
              <a:rPr lang="en-US" dirty="0"/>
              <a:t>Do we calculate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0</a:t>
            </a:r>
            <a:r>
              <a:rPr lang="en-US" dirty="0"/>
              <a:t>, then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t>, …</a:t>
            </a:r>
            <a:br>
              <a:rPr lang="en-US" dirty="0"/>
            </a:br>
            <a:r>
              <a:rPr lang="en-US" dirty="0"/>
              <a:t>                             and finally, then </a:t>
            </a:r>
            <a:r>
              <a:rPr lang="en-US" b="1" dirty="0">
                <a:latin typeface="Times New Roman" panose="02020603050405020304" pitchFamily="18" charset="0"/>
              </a:rPr>
              <a:t>u</a:t>
            </a:r>
            <a:r>
              <a:rPr lang="en-US" baseline="-25000" dirty="0">
                <a:latin typeface="Times New Roman" panose="02020603050405020304" pitchFamily="18" charset="0"/>
              </a:rPr>
              <a:t>10</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9</a:t>
            </a:r>
            <a:r>
              <a:rPr lang="en-US" dirty="0"/>
              <a:t>?</a:t>
            </a:r>
          </a:p>
          <a:p>
            <a:pPr lvl="2"/>
            <a:r>
              <a:rPr lang="en-US" dirty="0"/>
              <a:t>Or, do we calculate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UDU </a:t>
            </a:r>
            <a:r>
              <a:rPr lang="en-US" baseline="30000" dirty="0">
                <a:latin typeface="Times New Roman" panose="02020603050405020304" pitchFamily="18" charset="0"/>
              </a:rPr>
              <a:t>–1</a:t>
            </a:r>
            <a:r>
              <a:rPr lang="en-US" b="1" dirty="0">
                <a:latin typeface="Times New Roman" panose="02020603050405020304" pitchFamily="18" charset="0"/>
              </a:rPr>
              <a:t>u</a:t>
            </a:r>
            <a:r>
              <a:rPr lang="en-US" baseline="-25000" dirty="0">
                <a:latin typeface="Times New Roman" panose="02020603050405020304" pitchFamily="18" charset="0"/>
              </a:rPr>
              <a:t>0</a:t>
            </a:r>
          </a:p>
          <a:p>
            <a:pPr marL="914400" lvl="2" indent="0">
              <a:buNone/>
            </a:pPr>
            <a:r>
              <a:rPr lang="en-US" dirty="0">
                <a:latin typeface="Times New Roman" panose="02020603050405020304" pitchFamily="18" charset="0"/>
              </a:rPr>
              <a:t>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UD</a:t>
            </a:r>
            <a:r>
              <a:rPr lang="en-US" baseline="30000" dirty="0">
                <a:latin typeface="Times New Roman" panose="02020603050405020304" pitchFamily="18" charset="0"/>
              </a:rPr>
              <a:t>2</a:t>
            </a:r>
            <a:r>
              <a:rPr lang="en-US" i="1" dirty="0">
                <a:latin typeface="Times New Roman" panose="02020603050405020304" pitchFamily="18" charset="0"/>
              </a:rPr>
              <a:t>U </a:t>
            </a:r>
            <a:r>
              <a:rPr lang="en-US" baseline="30000" dirty="0">
                <a:latin typeface="Times New Roman" panose="02020603050405020304" pitchFamily="18" charset="0"/>
              </a:rPr>
              <a:t>–1</a:t>
            </a:r>
            <a:r>
              <a:rPr lang="en-US" b="1" dirty="0">
                <a:latin typeface="Times New Roman" panose="02020603050405020304" pitchFamily="18" charset="0"/>
              </a:rPr>
              <a:t>u</a:t>
            </a:r>
            <a:r>
              <a:rPr lang="en-US" baseline="-25000" dirty="0">
                <a:latin typeface="Times New Roman" panose="02020603050405020304" pitchFamily="18" charset="0"/>
              </a:rPr>
              <a:t>0</a:t>
            </a:r>
            <a:endParaRPr lang="en-US" dirty="0">
              <a:latin typeface="Times New Roman" panose="02020603050405020304" pitchFamily="18" charset="0"/>
            </a:endParaRPr>
          </a:p>
          <a:p>
            <a:pPr marL="457200" lvl="1" indent="0">
              <a:buNone/>
            </a:pPr>
            <a:r>
              <a:rPr lang="en-US" dirty="0">
                <a:latin typeface="Times New Roman" panose="02020603050405020304" pitchFamily="18" charset="0"/>
              </a:rPr>
              <a:t>				 ⋮</a:t>
            </a:r>
          </a:p>
          <a:p>
            <a:pPr marL="457200" lvl="1" indent="0">
              <a:buNone/>
            </a:pPr>
            <a:r>
              <a:rPr lang="en-US" dirty="0">
                <a:latin typeface="Times New Roman" panose="02020603050405020304" pitchFamily="18" charset="0"/>
              </a:rPr>
              <a:t>			       </a:t>
            </a:r>
            <a:r>
              <a:rPr lang="en-US" b="1" dirty="0">
                <a:latin typeface="Times New Roman" panose="02020603050405020304" pitchFamily="18" charset="0"/>
              </a:rPr>
              <a:t>u</a:t>
            </a:r>
            <a:r>
              <a:rPr lang="en-US" baseline="-25000" dirty="0">
                <a:latin typeface="Times New Roman" panose="02020603050405020304" pitchFamily="18" charset="0"/>
              </a:rPr>
              <a:t>10</a:t>
            </a:r>
            <a:r>
              <a:rPr lang="en-US" dirty="0">
                <a:latin typeface="Times New Roman" panose="02020603050405020304" pitchFamily="18" charset="0"/>
              </a:rPr>
              <a:t> 	← </a:t>
            </a:r>
            <a:r>
              <a:rPr lang="en-US" i="1" dirty="0">
                <a:latin typeface="Times New Roman" panose="02020603050405020304" pitchFamily="18" charset="0"/>
              </a:rPr>
              <a:t>UD</a:t>
            </a:r>
            <a:r>
              <a:rPr lang="en-US" baseline="30000" dirty="0">
                <a:latin typeface="Times New Roman" panose="02020603050405020304" pitchFamily="18" charset="0"/>
              </a:rPr>
              <a:t>10</a:t>
            </a:r>
            <a:r>
              <a:rPr lang="en-US" i="1" dirty="0">
                <a:latin typeface="Times New Roman" panose="02020603050405020304" pitchFamily="18" charset="0"/>
              </a:rPr>
              <a:t>U </a:t>
            </a:r>
            <a:r>
              <a:rPr lang="en-US" baseline="30000" dirty="0">
                <a:latin typeface="Times New Roman" panose="02020603050405020304" pitchFamily="18" charset="0"/>
              </a:rPr>
              <a:t>–1</a:t>
            </a:r>
            <a:r>
              <a:rPr lang="en-US" b="1" dirty="0">
                <a:latin typeface="Times New Roman" panose="02020603050405020304" pitchFamily="18" charset="0"/>
              </a:rPr>
              <a:t>u</a:t>
            </a:r>
            <a:r>
              <a:rPr lang="en-US" baseline="-25000" dirty="0">
                <a:latin typeface="Times New Roman" panose="02020603050405020304" pitchFamily="18" charset="0"/>
              </a:rPr>
              <a:t>0</a:t>
            </a:r>
            <a:endParaRPr lang="en-US" dirty="0">
              <a:latin typeface="Times New Roman" panose="02020603050405020304" pitchFamily="18" charset="0"/>
            </a:endParaRPr>
          </a:p>
          <a:p>
            <a:pPr lvl="1"/>
            <a:r>
              <a:rPr lang="en-US" dirty="0"/>
              <a:t>Issue: there are many calculations involved with </a:t>
            </a:r>
            <a:r>
              <a:rPr lang="en-US" b="1" dirty="0">
                <a:latin typeface="Times New Roman" panose="02020603050405020304" pitchFamily="18" charset="0"/>
              </a:rPr>
              <a:t>u</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r>
              <a:rPr lang="en-US" i="1" baseline="-25000" dirty="0">
                <a:latin typeface="Times New Roman" panose="02020603050405020304" pitchFamily="18" charset="0"/>
              </a:rPr>
              <a:t>k</a:t>
            </a:r>
          </a:p>
          <a:p>
            <a:pPr lvl="2"/>
            <a:r>
              <a:rPr lang="en-US" dirty="0"/>
              <a:t>Errors introduced with previous calculations are magnified</a:t>
            </a:r>
          </a:p>
          <a:p>
            <a:pPr lvl="1"/>
            <a:r>
              <a:rPr lang="en-US" dirty="0"/>
              <a:t>Using the eigenvalue decomposition,</a:t>
            </a:r>
            <a:br>
              <a:rPr lang="en-US" dirty="0"/>
            </a:br>
            <a:r>
              <a:rPr lang="en-US" dirty="0"/>
              <a:t>	calculating </a:t>
            </a:r>
            <a:r>
              <a:rPr lang="en-US" i="1" dirty="0" err="1">
                <a:latin typeface="Times New Roman" panose="02020603050405020304" pitchFamily="18" charset="0"/>
              </a:rPr>
              <a:t>D</a:t>
            </a:r>
            <a:r>
              <a:rPr lang="en-US" i="1" baseline="30000" dirty="0" err="1">
                <a:latin typeface="Times New Roman" panose="02020603050405020304" pitchFamily="18" charset="0"/>
              </a:rPr>
              <a:t>n</a:t>
            </a:r>
            <a:r>
              <a:rPr lang="en-US" dirty="0"/>
              <a:t> is easy and relatively error free for all </a:t>
            </a:r>
            <a:r>
              <a:rPr lang="en-US" i="1" dirty="0"/>
              <a:t>n</a:t>
            </a:r>
            <a:br>
              <a:rPr lang="en-US" dirty="0"/>
            </a:br>
            <a:endParaRPr lang="en-US" dirty="0"/>
          </a:p>
          <a:p>
            <a:pPr lvl="1"/>
            <a:endParaRPr lang="en-US" i="1" dirty="0"/>
          </a:p>
        </p:txBody>
      </p:sp>
      <p:sp>
        <p:nvSpPr>
          <p:cNvPr id="4" name="Footer Placeholder 3"/>
          <p:cNvSpPr>
            <a:spLocks noGrp="1"/>
          </p:cNvSpPr>
          <p:nvPr>
            <p:ph type="ftr" sz="quarter" idx="11"/>
          </p:nvPr>
        </p:nvSpPr>
        <p:spPr/>
        <p:txBody>
          <a:bodyPr/>
          <a:lstStyle/>
          <a:p>
            <a:r>
              <a:rPr lang="en-US"/>
              <a:t>Powers of 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pic>
        <p:nvPicPr>
          <p:cNvPr id="10" name="Audio 9">
            <a:hlinkClick r:id="" action="ppaction://media"/>
            <a:extLst>
              <a:ext uri="{FF2B5EF4-FFF2-40B4-BE49-F238E27FC236}">
                <a16:creationId xmlns:a16="http://schemas.microsoft.com/office/drawing/2014/main" id="{8D08C64D-3058-4085-A634-F7BE77F0A59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13256864"/>
      </p:ext>
    </p:extLst>
  </p:cSld>
  <p:clrMapOvr>
    <a:masterClrMapping/>
  </p:clrMapOvr>
  <mc:AlternateContent xmlns:mc="http://schemas.openxmlformats.org/markup-compatibility/2006">
    <mc:Choice xmlns:p14="http://schemas.microsoft.com/office/powerpoint/2010/main" Requires="p14">
      <p:transition spd="slow" p14:dur="2000" advTm="163263"/>
    </mc:Choice>
    <mc:Fallback>
      <p:transition spd="slow" advTm="163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3|44.5|20.2|26.2|4.7|14.6"/>
</p:tagLst>
</file>

<file path=ppt/tags/tag10.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37.9|11.7|8.9|18.2|4.6|7.6"/>
</p:tagLst>
</file>

<file path=ppt/tags/tag3.xml><?xml version="1.0" encoding="utf-8"?>
<p:tagLst xmlns:a="http://schemas.openxmlformats.org/drawingml/2006/main" xmlns:r="http://schemas.openxmlformats.org/officeDocument/2006/relationships" xmlns:p="http://schemas.openxmlformats.org/presentationml/2006/main">
  <p:tag name="TIMING" val="|32.3|3.3|8.1|17.1"/>
</p:tagLst>
</file>

<file path=ppt/tags/tag4.xml><?xml version="1.0" encoding="utf-8"?>
<p:tagLst xmlns:a="http://schemas.openxmlformats.org/drawingml/2006/main" xmlns:r="http://schemas.openxmlformats.org/officeDocument/2006/relationships" xmlns:p="http://schemas.openxmlformats.org/presentationml/2006/main">
  <p:tag name="TIMING" val="|25"/>
</p:tagLst>
</file>

<file path=ppt/tags/tag5.xml><?xml version="1.0" encoding="utf-8"?>
<p:tagLst xmlns:a="http://schemas.openxmlformats.org/drawingml/2006/main" xmlns:r="http://schemas.openxmlformats.org/officeDocument/2006/relationships" xmlns:p="http://schemas.openxmlformats.org/presentationml/2006/main">
  <p:tag name="TIMING" val="|37.9"/>
</p:tagLst>
</file>

<file path=ppt/tags/tag6.xml><?xml version="1.0" encoding="utf-8"?>
<p:tagLst xmlns:a="http://schemas.openxmlformats.org/drawingml/2006/main" xmlns:r="http://schemas.openxmlformats.org/officeDocument/2006/relationships" xmlns:p="http://schemas.openxmlformats.org/presentationml/2006/main">
  <p:tag name="TIMING" val="|20.3"/>
</p:tagLst>
</file>

<file path=ppt/tags/tag7.xml><?xml version="1.0" encoding="utf-8"?>
<p:tagLst xmlns:a="http://schemas.openxmlformats.org/drawingml/2006/main" xmlns:r="http://schemas.openxmlformats.org/officeDocument/2006/relationships" xmlns:p="http://schemas.openxmlformats.org/presentationml/2006/main">
  <p:tag name="TIMING" val="|33.6|1.3|16.3|10.4|6|22.5|36.5"/>
</p:tagLst>
</file>

<file path=ppt/tags/tag8.xml><?xml version="1.0" encoding="utf-8"?>
<p:tagLst xmlns:a="http://schemas.openxmlformats.org/drawingml/2006/main" xmlns:r="http://schemas.openxmlformats.org/officeDocument/2006/relationships" xmlns:p="http://schemas.openxmlformats.org/presentationml/2006/main">
  <p:tag name="TIMING" val="|7.6|13.8|6.8|6.1|7.5"/>
</p:tagLst>
</file>

<file path=ppt/tags/tag9.xml><?xml version="1.0" encoding="utf-8"?>
<p:tagLst xmlns:a="http://schemas.openxmlformats.org/drawingml/2006/main" xmlns:r="http://schemas.openxmlformats.org/officeDocument/2006/relationships" xmlns:p="http://schemas.openxmlformats.org/presentationml/2006/main">
  <p:tag name="TIMING" val="|8.3|16|69.2|36.9|7.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61320</TotalTime>
  <Words>1079</Words>
  <Application>Microsoft Office PowerPoint</Application>
  <PresentationFormat>On-screen Show (4:3)</PresentationFormat>
  <Paragraphs>129</Paragraphs>
  <Slides>16</Slides>
  <Notes>0</Notes>
  <HiddenSlides>0</HiddenSlides>
  <MMClips>16</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6" baseType="lpstr">
      <vt:lpstr>Arial</vt:lpstr>
      <vt:lpstr>Bookman Old Style</vt:lpstr>
      <vt:lpstr>Calibri</vt:lpstr>
      <vt:lpstr>Cambria</vt:lpstr>
      <vt:lpstr>Consolas</vt:lpstr>
      <vt:lpstr>Constantia</vt:lpstr>
      <vt:lpstr>Georgia</vt:lpstr>
      <vt:lpstr>Times New Roman</vt:lpstr>
      <vt:lpstr>Office Theme</vt:lpstr>
      <vt:lpstr>MathType 6.0 Equation</vt:lpstr>
      <vt:lpstr>12.5 Powers of matrices</vt:lpstr>
      <vt:lpstr>Introduction</vt:lpstr>
      <vt:lpstr>Powers of a matrix</vt:lpstr>
      <vt:lpstr>Powers of a matrix</vt:lpstr>
      <vt:lpstr>Powers of a matrix</vt:lpstr>
      <vt:lpstr>Powers of a matrix</vt:lpstr>
      <vt:lpstr>Powers of a matrix</vt:lpstr>
      <vt:lpstr>Powers of a matrix</vt:lpstr>
      <vt:lpstr>Which approach to use?</vt:lpstr>
      <vt:lpstr>Avoiding the inverse</vt:lpstr>
      <vt:lpstr>Avoiding the inverse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1289</cp:revision>
  <dcterms:created xsi:type="dcterms:W3CDTF">2020-04-30T19:27:29Z</dcterms:created>
  <dcterms:modified xsi:type="dcterms:W3CDTF">2021-08-16T19:31:13Z</dcterms:modified>
</cp:coreProperties>
</file>